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82" r:id="rId2"/>
    <p:sldId id="285" r:id="rId3"/>
    <p:sldId id="309" r:id="rId4"/>
    <p:sldId id="310" r:id="rId5"/>
    <p:sldId id="31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8B1032C-EA38-4F05-BA0D-38AFFFC7BED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 showGuides="1">
      <p:cViewPr varScale="1">
        <p:scale>
          <a:sx n="124" d="100"/>
          <a:sy n="124" d="100"/>
        </p:scale>
        <p:origin x="2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326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7325D-7C6B-4659-A656-A772019985A7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6F1DE-7011-44EB-ACA9-621AFE57E0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52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FD80F-0FDC-4A05-9EF1-C028EC4EDC0A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039D5-9119-4C2A-87C5-029C8B6BFF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white"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38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6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437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200" y="153923"/>
            <a:ext cx="8940800" cy="6553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/>
          <p:cNvSpPr/>
          <p:nvPr/>
        </p:nvSpPr>
        <p:spPr bwMode="blackWhite"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2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4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9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94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998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 bwMode="blackWhite">
          <a:xfrm>
            <a:off x="9347200" y="150876"/>
            <a:ext cx="2641600" cy="65562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3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9/22/20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02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2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blackWhite"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9/22/20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96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sz="2400" kern="1200" spc="15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20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§"/>
        <a:defRPr sz="16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>
            <a:lumMod val="50000"/>
          </a:schemeClr>
        </a:buClr>
        <a:buFont typeface="Wingdings" pitchFamily="2" charset="2"/>
        <a:buChar char="§"/>
        <a:defRPr sz="1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Wingdings" pitchFamily="2" charset="2"/>
        <a:buChar char="§"/>
        <a:defRPr sz="1300" kern="1200" spc="1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Font typeface="Wingdings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8pPr>
      <a:lvl9pPr marL="2366010" indent="-171450" algn="l" defTabSz="9144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Wingdings" panose="05000000000000000000" pitchFamily="2" charset="2"/>
        <a:buChar char="§"/>
        <a:defRPr sz="1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aduarte@campus.ul.pt" TargetMode="External"/><Relationship Id="rId2" Type="http://schemas.openxmlformats.org/officeDocument/2006/relationships/hyperlink" Target="http://www.qualweb.di.fc.ul.pt/placm/te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WAI-Tools Project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Accessibility Test</a:t>
            </a:r>
            <a:br>
              <a:rPr lang="en-US" dirty="0"/>
            </a:br>
            <a:r>
              <a:rPr lang="en-US" dirty="0"/>
              <a:t>Data Browser</a:t>
            </a:r>
            <a:br>
              <a:rPr lang="en-US" dirty="0"/>
            </a:br>
            <a:r>
              <a:rPr lang="en-US" dirty="0"/>
              <a:t>22 September 2020</a:t>
            </a:r>
            <a:br>
              <a:rPr lang="en-US" dirty="0"/>
            </a:br>
            <a:r>
              <a:rPr lang="en-US" dirty="0"/>
              <a:t>Lisboa, Portugal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347200" y="6018669"/>
            <a:ext cx="2641600" cy="739942"/>
          </a:xfrm>
        </p:spPr>
        <p:txBody>
          <a:bodyPr>
            <a:normAutofit/>
          </a:bodyPr>
          <a:lstStyle/>
          <a:p>
            <a:r>
              <a:rPr lang="en-US" sz="1600" dirty="0"/>
              <a:t>Horizon 2020 Project</a:t>
            </a:r>
          </a:p>
          <a:p>
            <a:r>
              <a:rPr lang="en-US" sz="1400" dirty="0"/>
              <a:t>Grant Agreement 780057</a:t>
            </a:r>
          </a:p>
        </p:txBody>
      </p:sp>
      <p:pic>
        <p:nvPicPr>
          <p:cNvPr id="2" name="Picture 1" descr="Flag of the European Union" title="EU Fla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2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Prototype a tool for browsing large volumes of accessibility test results and reports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Exemplify the support of open data for monitoring efforts</a:t>
            </a:r>
          </a:p>
          <a:p>
            <a:r>
              <a:rPr lang="en-US" dirty="0"/>
              <a:t>Not ready for production, but useful for triggering potential </a:t>
            </a:r>
            <a:r>
              <a:rPr lang="en-US"/>
              <a:t>use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77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Input 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/>
              <a:t>Data sources</a:t>
            </a:r>
          </a:p>
          <a:p>
            <a:pPr lvl="1"/>
            <a:r>
              <a:rPr lang="en-US" dirty="0"/>
              <a:t>Accessibility evaluation reports</a:t>
            </a:r>
          </a:p>
          <a:p>
            <a:pPr lvl="2"/>
            <a:r>
              <a:rPr lang="en-US" dirty="0"/>
              <a:t>EARL format</a:t>
            </a:r>
          </a:p>
          <a:p>
            <a:pPr lvl="1"/>
            <a:r>
              <a:rPr lang="en-US" dirty="0"/>
              <a:t>Accessibility statements</a:t>
            </a:r>
          </a:p>
          <a:p>
            <a:pPr lvl="2"/>
            <a:r>
              <a:rPr lang="en-US" dirty="0"/>
              <a:t>WAI-Tools format</a:t>
            </a:r>
          </a:p>
          <a:p>
            <a:pPr lvl="2"/>
            <a:r>
              <a:rPr lang="en-US" dirty="0"/>
              <a:t>Portuguese format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Evaluation data: success criteria, type of element, ACT rule, assertions </a:t>
            </a:r>
          </a:p>
          <a:p>
            <a:pPr lvl="1"/>
            <a:r>
              <a:rPr lang="en-US" dirty="0"/>
              <a:t>Metadata: continent, country, category, sector, application/website, evaluation tool</a:t>
            </a:r>
          </a:p>
        </p:txBody>
      </p:sp>
    </p:spTree>
    <p:extLst>
      <p:ext uri="{BB962C8B-B14F-4D97-AF65-F5344CB8AC3E}">
        <p14:creationId xmlns:p14="http://schemas.microsoft.com/office/powerpoint/2010/main" val="224160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Features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r>
              <a:rPr lang="en-US" dirty="0"/>
              <a:t>Visualization</a:t>
            </a:r>
          </a:p>
          <a:p>
            <a:pPr lvl="1"/>
            <a:r>
              <a:rPr lang="en-US" dirty="0"/>
              <a:t>Bar charts grouping assertions/success criteria by the different categories of data</a:t>
            </a:r>
          </a:p>
          <a:p>
            <a:pPr lvl="1"/>
            <a:r>
              <a:rPr lang="en-US" dirty="0"/>
              <a:t>Tables with the same data</a:t>
            </a:r>
          </a:p>
          <a:p>
            <a:r>
              <a:rPr lang="en-US" dirty="0"/>
              <a:t>Interaction</a:t>
            </a:r>
          </a:p>
          <a:p>
            <a:pPr lvl="1"/>
            <a:r>
              <a:rPr lang="en-US" dirty="0"/>
              <a:t>Category drill down</a:t>
            </a:r>
          </a:p>
          <a:p>
            <a:pPr lvl="1"/>
            <a:r>
              <a:rPr lang="en-US" dirty="0"/>
              <a:t>Same category comparison</a:t>
            </a:r>
          </a:p>
          <a:p>
            <a:pPr lvl="1"/>
            <a:r>
              <a:rPr lang="en-US" dirty="0"/>
              <a:t>Across categories comparison</a:t>
            </a:r>
          </a:p>
          <a:p>
            <a:pPr lvl="1"/>
            <a:r>
              <a:rPr lang="en-US" dirty="0"/>
              <a:t>Filters</a:t>
            </a:r>
          </a:p>
        </p:txBody>
      </p:sp>
    </p:spTree>
    <p:extLst>
      <p:ext uri="{BB962C8B-B14F-4D97-AF65-F5344CB8AC3E}">
        <p14:creationId xmlns:p14="http://schemas.microsoft.com/office/powerpoint/2010/main" val="2345112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LIVE Demo </a:t>
            </a:r>
            <a:r>
              <a:rPr lang="en-US" dirty="0"/>
              <a:t>/ Thank you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>
                <a:hlinkClick r:id="rId2"/>
              </a:rPr>
              <a:t>http://www.qualweb.di.fc.ul.pt/placm/test/</a:t>
            </a:r>
            <a:r>
              <a:rPr lang="en-US" dirty="0"/>
              <a:t>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>
                <a:hlinkClick r:id="rId3"/>
              </a:rPr>
              <a:t>caduarte@campus.ul.pt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7475E32-C269-5649-BBC3-105143CAD02C}"/>
              </a:ext>
            </a:extLst>
          </p:cNvPr>
          <p:cNvSpPr txBox="1">
            <a:spLocks/>
          </p:cNvSpPr>
          <p:nvPr/>
        </p:nvSpPr>
        <p:spPr>
          <a:xfrm>
            <a:off x="9347200" y="6071677"/>
            <a:ext cx="2641600" cy="73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 2" pitchFamily="18" charset="2"/>
              <a:buChar char=""/>
              <a:defRPr sz="2400" kern="1200" spc="15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 sz="20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Font typeface="Wingdings" pitchFamily="2" charset="2"/>
              <a:buChar char="§"/>
              <a:defRPr sz="16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>
                  <a:lumMod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defRPr sz="1300" kern="1200" spc="1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366010" indent="-171450" algn="l" defTabSz="914400" rtl="0" eaLnBrk="1" latinLnBrk="0" hangingPunct="1">
              <a:spcBef>
                <a:spcPct val="2000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sz="1600" dirty="0"/>
              <a:t>Horizon 2020 Project</a:t>
            </a:r>
          </a:p>
          <a:p>
            <a:pPr marL="45720" indent="0">
              <a:buNone/>
            </a:pPr>
            <a:r>
              <a:rPr lang="en-US" sz="1400" dirty="0"/>
              <a:t>Grant Agreement 780057</a:t>
            </a:r>
          </a:p>
        </p:txBody>
      </p:sp>
      <p:pic>
        <p:nvPicPr>
          <p:cNvPr id="7" name="Picture 6" descr="Flag of the European Union" title="EU Flag">
            <a:extLst>
              <a:ext uri="{FF2B5EF4-FFF2-40B4-BE49-F238E27FC236}">
                <a16:creationId xmlns:a16="http://schemas.microsoft.com/office/drawing/2014/main" id="{F481A9E7-AC24-9C43-9DA5-7BDFC8198A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2576" y="4462670"/>
            <a:ext cx="2401818" cy="162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8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siness sales training presentation">
  <a:themeElements>
    <a:clrScheme name="Custom 8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345D7E"/>
      </a:hlink>
      <a:folHlink>
        <a:srgbClr val="345D7E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  <a:txDef>
      <a:spPr>
        <a:noFill/>
        <a:ln>
          <a:solidFill>
            <a:schemeClr val="accent4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sales training presentation.potx" id="{43A08E4F-B0EF-4939-AE80-92C3CECADCD8}" vid="{E3DA271C-F552-4722-8084-29919216053E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training presentation</Template>
  <TotalTime>405</TotalTime>
  <Words>172</Words>
  <Application>Microsoft Macintosh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Wingdings</vt:lpstr>
      <vt:lpstr>Wingdings 2</vt:lpstr>
      <vt:lpstr>Business sales training presentation</vt:lpstr>
      <vt:lpstr>WAI-Tools Project  Accessibility Test Data Browser 22 September 2020 Lisboa, Portugal </vt:lpstr>
      <vt:lpstr>Objectives</vt:lpstr>
      <vt:lpstr>Input data</vt:lpstr>
      <vt:lpstr>Features</vt:lpstr>
      <vt:lpstr>LIVE Demo /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WAI-Tools Project  29 November 2017 Brussels, Belgium</dc:title>
  <dc:creator>Shadi Abou-Zahra</dc:creator>
  <cp:lastModifiedBy>Carlos Alberto Pacheco dos Anjos Duarte</cp:lastModifiedBy>
  <cp:revision>48</cp:revision>
  <dcterms:created xsi:type="dcterms:W3CDTF">2017-11-20T17:35:56Z</dcterms:created>
  <dcterms:modified xsi:type="dcterms:W3CDTF">2020-09-22T14:07:20Z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74066600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