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1"/>
  </p:sldMasterIdLst>
  <p:notesMasterIdLst>
    <p:notesMasterId r:id="rId18"/>
  </p:notesMasterIdLst>
  <p:handoutMasterIdLst>
    <p:handoutMasterId r:id="rId19"/>
  </p:handoutMasterIdLst>
  <p:sldIdLst>
    <p:sldId id="350" r:id="rId2"/>
    <p:sldId id="324" r:id="rId3"/>
    <p:sldId id="326" r:id="rId4"/>
    <p:sldId id="329" r:id="rId5"/>
    <p:sldId id="327" r:id="rId6"/>
    <p:sldId id="337" r:id="rId7"/>
    <p:sldId id="333" r:id="rId8"/>
    <p:sldId id="339" r:id="rId9"/>
    <p:sldId id="351" r:id="rId10"/>
    <p:sldId id="341" r:id="rId11"/>
    <p:sldId id="342" r:id="rId12"/>
    <p:sldId id="343" r:id="rId13"/>
    <p:sldId id="347" r:id="rId14"/>
    <p:sldId id="345" r:id="rId15"/>
    <p:sldId id="348" r:id="rId16"/>
    <p:sldId id="340" r:id="rId17"/>
  </p:sldIdLst>
  <p:sldSz cx="12190413" cy="6858000"/>
  <p:notesSz cx="6731000" cy="9867900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1706">
          <p15:clr>
            <a:srgbClr val="A4A3A4"/>
          </p15:clr>
        </p15:guide>
        <p15:guide id="4" pos="7377">
          <p15:clr>
            <a:srgbClr val="A4A3A4"/>
          </p15:clr>
        </p15:guide>
        <p15:guide id="5" pos="3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3E3"/>
    <a:srgbClr val="FEEFD6"/>
    <a:srgbClr val="B1C800"/>
    <a:srgbClr val="E2001A"/>
    <a:srgbClr val="1F82C0"/>
    <a:srgbClr val="F29400"/>
    <a:srgbClr val="FFFFFF"/>
    <a:srgbClr val="A8AFAF"/>
    <a:srgbClr val="000000"/>
    <a:srgbClr val="D4E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9" autoAdjust="0"/>
    <p:restoredTop sz="56782" autoAdjust="0"/>
  </p:normalViewPr>
  <p:slideViewPr>
    <p:cSldViewPr showGuides="1">
      <p:cViewPr varScale="1">
        <p:scale>
          <a:sx n="38" d="100"/>
          <a:sy n="38" d="100"/>
        </p:scale>
        <p:origin x="466" y="24"/>
      </p:cViewPr>
      <p:guideLst>
        <p:guide orient="horz" pos="3793"/>
        <p:guide orient="horz" pos="255"/>
        <p:guide orient="horz" pos="1706"/>
        <p:guide pos="7377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-1464" y="-72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19.05.2019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19.05.2019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612775"/>
            <a:ext cx="4737101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adcher-apis.wadcher.fit.fraunhofer.de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31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1" dirty="0" smtClean="0"/>
              <a:t>Web Applications Providers and Commissioners </a:t>
            </a:r>
          </a:p>
          <a:p>
            <a:pPr lvl="1"/>
            <a:r>
              <a:rPr lang="en-IE" dirty="0" smtClean="0"/>
              <a:t>Public organisations responsible for commissioning the content &amp; multimedia of Web sites, also private enterprises</a:t>
            </a:r>
          </a:p>
          <a:p>
            <a:r>
              <a:rPr lang="en-IE" b="1" dirty="0" smtClean="0"/>
              <a:t>Content &amp; Tools Developers + Designers </a:t>
            </a:r>
          </a:p>
          <a:p>
            <a:pPr lvl="1"/>
            <a:r>
              <a:rPr lang="en-IE" dirty="0" smtClean="0"/>
              <a:t>To support them in development &amp; testing of accessible web applications</a:t>
            </a:r>
          </a:p>
          <a:p>
            <a:r>
              <a:rPr lang="en-IE" b="1" dirty="0" smtClean="0"/>
              <a:t>Web Accessibility Experts</a:t>
            </a:r>
          </a:p>
          <a:p>
            <a:pPr lvl="1"/>
            <a:r>
              <a:rPr lang="en-IE" dirty="0" smtClean="0"/>
              <a:t>To interpret their results, provide guidance, certification</a:t>
            </a:r>
          </a:p>
          <a:p>
            <a:r>
              <a:rPr lang="en-IE" b="1" dirty="0" smtClean="0"/>
              <a:t>WAD Monitoring and Policy Bodies</a:t>
            </a:r>
          </a:p>
          <a:p>
            <a:pPr lvl="1"/>
            <a:r>
              <a:rPr lang="en-IE" dirty="0" smtClean="0"/>
              <a:t>EU, National WAD-related bodies, NGOs dealing with WAD monitoring + implementation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645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327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hlinkClick r:id="rId3"/>
              </a:rPr>
              <a:t>https://wadcher-apis.wadcher.fit.fraunhofer.de/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899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dirty="0" smtClean="0"/>
              <a:t>Project overview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1256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dirty="0" smtClean="0"/>
              <a:t>Project overview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10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dirty="0" smtClean="0"/>
              <a:t>Project overview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81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619" y="6165380"/>
            <a:ext cx="109425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3"/>
            <a:ext cx="1123315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838" y="1773238"/>
            <a:ext cx="11233149" cy="6476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dirty="0" smtClean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8615486" y="6237390"/>
            <a:ext cx="3239771" cy="540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  <a:round/>
            <a:headEnd type="arrow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13"/>
          <p:cNvSpPr>
            <a:spLocks noChangeShapeType="1"/>
          </p:cNvSpPr>
          <p:nvPr userDrawn="1"/>
        </p:nvSpPr>
        <p:spPr bwMode="auto">
          <a:xfrm>
            <a:off x="477839" y="2492870"/>
            <a:ext cx="11233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en-US" dirty="0"/>
          </a:p>
        </p:txBody>
      </p:sp>
      <p:sp>
        <p:nvSpPr>
          <p:cNvPr id="5" name="Rechteck 4" descr="valid_FHG_layout_1"/>
          <p:cNvSpPr/>
          <p:nvPr userDrawn="1"/>
        </p:nvSpPr>
        <p:spPr bwMode="auto">
          <a:xfrm>
            <a:off x="6383246" y="6957490"/>
            <a:ext cx="5807167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tx2"/>
                </a:solidFill>
              </a:rPr>
              <a:t>Diesen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Kasten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nicht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löschen</a:t>
            </a:r>
            <a:r>
              <a:rPr lang="en-US" sz="900" dirty="0" smtClean="0">
                <a:solidFill>
                  <a:schemeClr val="tx2"/>
                </a:solidFill>
              </a:rPr>
              <a:t> (</a:t>
            </a:r>
            <a:r>
              <a:rPr lang="en-US" sz="900" dirty="0" err="1" smtClean="0">
                <a:solidFill>
                  <a:schemeClr val="tx2"/>
                </a:solidFill>
              </a:rPr>
              <a:t>ist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für</a:t>
            </a:r>
            <a:r>
              <a:rPr lang="en-US" sz="900" dirty="0" smtClean="0">
                <a:solidFill>
                  <a:schemeClr val="tx2"/>
                </a:solidFill>
              </a:rPr>
              <a:t> die </a:t>
            </a:r>
            <a:r>
              <a:rPr lang="en-US" sz="900" dirty="0" err="1" smtClean="0">
                <a:solidFill>
                  <a:schemeClr val="tx2"/>
                </a:solidFill>
              </a:rPr>
              <a:t>Funktion</a:t>
            </a:r>
            <a:r>
              <a:rPr lang="en-US" sz="900" dirty="0" smtClean="0">
                <a:solidFill>
                  <a:schemeClr val="tx2"/>
                </a:solidFill>
              </a:rPr>
              <a:t> der </a:t>
            </a:r>
            <a:r>
              <a:rPr lang="en-US" sz="900" dirty="0" err="1" smtClean="0">
                <a:solidFill>
                  <a:schemeClr val="tx2"/>
                </a:solidFill>
              </a:rPr>
              <a:t>Folie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wichtig</a:t>
            </a:r>
            <a:r>
              <a:rPr lang="en-US" sz="900" dirty="0" smtClean="0">
                <a:solidFill>
                  <a:schemeClr val="tx2"/>
                </a:solidFill>
              </a:rPr>
              <a:t>)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1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619" y="6165380"/>
            <a:ext cx="109425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3"/>
            <a:ext cx="1123315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838" y="1773238"/>
            <a:ext cx="11233149" cy="6476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dirty="0" smtClean="0"/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13"/>
          <p:cNvSpPr>
            <a:spLocks noChangeShapeType="1"/>
          </p:cNvSpPr>
          <p:nvPr userDrawn="1"/>
        </p:nvSpPr>
        <p:spPr bwMode="auto">
          <a:xfrm>
            <a:off x="477839" y="2492870"/>
            <a:ext cx="11233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en-US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77838" y="2636890"/>
            <a:ext cx="11233149" cy="338447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5" name="Rechteck 14" descr="valid_FHG_layout_1"/>
          <p:cNvSpPr/>
          <p:nvPr userDrawn="1"/>
        </p:nvSpPr>
        <p:spPr bwMode="auto">
          <a:xfrm>
            <a:off x="6383246" y="6957490"/>
            <a:ext cx="5807167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tx2"/>
                </a:solidFill>
              </a:rPr>
              <a:t>Diesen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Kasten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nicht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löschen</a:t>
            </a:r>
            <a:r>
              <a:rPr lang="en-US" sz="900" dirty="0" smtClean="0">
                <a:solidFill>
                  <a:schemeClr val="tx2"/>
                </a:solidFill>
              </a:rPr>
              <a:t> (</a:t>
            </a:r>
            <a:r>
              <a:rPr lang="en-US" sz="900" dirty="0" err="1" smtClean="0">
                <a:solidFill>
                  <a:schemeClr val="tx2"/>
                </a:solidFill>
              </a:rPr>
              <a:t>ist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für</a:t>
            </a:r>
            <a:r>
              <a:rPr lang="en-US" sz="900" dirty="0" smtClean="0">
                <a:solidFill>
                  <a:schemeClr val="tx2"/>
                </a:solidFill>
              </a:rPr>
              <a:t> die </a:t>
            </a:r>
            <a:r>
              <a:rPr lang="en-US" sz="900" dirty="0" err="1" smtClean="0">
                <a:solidFill>
                  <a:schemeClr val="tx2"/>
                </a:solidFill>
              </a:rPr>
              <a:t>Funktion</a:t>
            </a:r>
            <a:r>
              <a:rPr lang="en-US" sz="900" dirty="0" smtClean="0">
                <a:solidFill>
                  <a:schemeClr val="tx2"/>
                </a:solidFill>
              </a:rPr>
              <a:t> der </a:t>
            </a:r>
            <a:r>
              <a:rPr lang="en-US" sz="900" dirty="0" err="1" smtClean="0">
                <a:solidFill>
                  <a:schemeClr val="tx2"/>
                </a:solidFill>
              </a:rPr>
              <a:t>Folie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wichtig</a:t>
            </a:r>
            <a:r>
              <a:rPr lang="en-US" sz="900" dirty="0" smtClean="0">
                <a:solidFill>
                  <a:schemeClr val="tx2"/>
                </a:solidFill>
              </a:rPr>
              <a:t>)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1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3"/>
            <a:ext cx="11086956" cy="1007908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dirty="0" smtClean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77838" y="1773238"/>
            <a:ext cx="11088657" cy="4248150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/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/>
            </a:lvl3pPr>
            <a:lvl4pPr marL="1440000">
              <a:defRPr/>
            </a:lvl4pPr>
            <a:lvl5pPr marL="1800000" indent="-360000"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Line 13"/>
          <p:cNvSpPr>
            <a:spLocks noChangeShapeType="1"/>
          </p:cNvSpPr>
          <p:nvPr userDrawn="1"/>
        </p:nvSpPr>
        <p:spPr bwMode="auto">
          <a:xfrm>
            <a:off x="477839" y="1558800"/>
            <a:ext cx="11233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en-US" dirty="0"/>
          </a:p>
        </p:txBody>
      </p:sp>
      <p:sp>
        <p:nvSpPr>
          <p:cNvPr id="10" name="Rechteck 9" descr="valid_FHG_layout_1"/>
          <p:cNvSpPr/>
          <p:nvPr userDrawn="1"/>
        </p:nvSpPr>
        <p:spPr bwMode="auto">
          <a:xfrm>
            <a:off x="6383246" y="6957490"/>
            <a:ext cx="5807167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tx2"/>
                </a:solidFill>
              </a:rPr>
              <a:t>Diesen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Kasten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nicht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löschen</a:t>
            </a:r>
            <a:r>
              <a:rPr lang="en-US" sz="900" dirty="0" smtClean="0">
                <a:solidFill>
                  <a:schemeClr val="tx2"/>
                </a:solidFill>
              </a:rPr>
              <a:t> (</a:t>
            </a:r>
            <a:r>
              <a:rPr lang="en-US" sz="900" dirty="0" err="1" smtClean="0">
                <a:solidFill>
                  <a:schemeClr val="tx2"/>
                </a:solidFill>
              </a:rPr>
              <a:t>ist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für</a:t>
            </a:r>
            <a:r>
              <a:rPr lang="en-US" sz="900" dirty="0" smtClean="0">
                <a:solidFill>
                  <a:schemeClr val="tx2"/>
                </a:solidFill>
              </a:rPr>
              <a:t> die </a:t>
            </a:r>
            <a:r>
              <a:rPr lang="en-US" sz="900" dirty="0" err="1" smtClean="0">
                <a:solidFill>
                  <a:schemeClr val="tx2"/>
                </a:solidFill>
              </a:rPr>
              <a:t>Funktion</a:t>
            </a:r>
            <a:r>
              <a:rPr lang="en-US" sz="900" dirty="0" smtClean="0">
                <a:solidFill>
                  <a:schemeClr val="tx2"/>
                </a:solidFill>
              </a:rPr>
              <a:t> der </a:t>
            </a:r>
            <a:r>
              <a:rPr lang="en-US" sz="900" dirty="0" err="1" smtClean="0">
                <a:solidFill>
                  <a:schemeClr val="tx2"/>
                </a:solidFill>
              </a:rPr>
              <a:t>Folie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wichtig</a:t>
            </a:r>
            <a:r>
              <a:rPr lang="en-US" sz="900" dirty="0" smtClean="0">
                <a:solidFill>
                  <a:schemeClr val="tx2"/>
                </a:solidFill>
              </a:rPr>
              <a:t>)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6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839" y="334800"/>
            <a:ext cx="9793831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838" y="1773238"/>
            <a:ext cx="11233149" cy="42481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en-US" dirty="0"/>
          </a:p>
        </p:txBody>
      </p:sp>
      <p:sp>
        <p:nvSpPr>
          <p:cNvPr id="9" name="Rechteck 8" descr="valid_FHG_layout_1"/>
          <p:cNvSpPr/>
          <p:nvPr userDrawn="1"/>
        </p:nvSpPr>
        <p:spPr bwMode="auto">
          <a:xfrm>
            <a:off x="6383246" y="6957490"/>
            <a:ext cx="5807167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tx2"/>
                </a:solidFill>
              </a:rPr>
              <a:t>Diesen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Kasten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nicht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löschen</a:t>
            </a:r>
            <a:r>
              <a:rPr lang="en-US" sz="900" dirty="0" smtClean="0">
                <a:solidFill>
                  <a:schemeClr val="tx2"/>
                </a:solidFill>
              </a:rPr>
              <a:t> (</a:t>
            </a:r>
            <a:r>
              <a:rPr lang="en-US" sz="900" dirty="0" err="1" smtClean="0">
                <a:solidFill>
                  <a:schemeClr val="tx2"/>
                </a:solidFill>
              </a:rPr>
              <a:t>ist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für</a:t>
            </a:r>
            <a:r>
              <a:rPr lang="en-US" sz="900" dirty="0" smtClean="0">
                <a:solidFill>
                  <a:schemeClr val="tx2"/>
                </a:solidFill>
              </a:rPr>
              <a:t> die </a:t>
            </a:r>
            <a:r>
              <a:rPr lang="en-US" sz="900" dirty="0" err="1" smtClean="0">
                <a:solidFill>
                  <a:schemeClr val="tx2"/>
                </a:solidFill>
              </a:rPr>
              <a:t>Funktion</a:t>
            </a:r>
            <a:r>
              <a:rPr lang="en-US" sz="900" dirty="0" smtClean="0">
                <a:solidFill>
                  <a:schemeClr val="tx2"/>
                </a:solidFill>
              </a:rPr>
              <a:t> der </a:t>
            </a:r>
            <a:r>
              <a:rPr lang="en-US" sz="900" dirty="0" err="1" smtClean="0">
                <a:solidFill>
                  <a:schemeClr val="tx2"/>
                </a:solidFill>
              </a:rPr>
              <a:t>Folie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wichtig</a:t>
            </a:r>
            <a:r>
              <a:rPr lang="en-US" sz="900" dirty="0" smtClean="0">
                <a:solidFill>
                  <a:schemeClr val="tx2"/>
                </a:solidFill>
              </a:rPr>
              <a:t>)</a:t>
            </a:r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4" name="Grafik 3" descr="Decorative" title="Logo of the WADcher projec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57" y="340743"/>
            <a:ext cx="1176530" cy="10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839" y="334800"/>
            <a:ext cx="9865839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en-US" dirty="0"/>
          </a:p>
        </p:txBody>
      </p:sp>
      <p:sp>
        <p:nvSpPr>
          <p:cNvPr id="9" name="Rechteck 8" descr="valid_FHG_layout_1"/>
          <p:cNvSpPr/>
          <p:nvPr userDrawn="1"/>
        </p:nvSpPr>
        <p:spPr bwMode="auto">
          <a:xfrm>
            <a:off x="6383246" y="6957490"/>
            <a:ext cx="5807167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tx2"/>
                </a:solidFill>
              </a:rPr>
              <a:t>Diesen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Kasten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nicht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löschen</a:t>
            </a:r>
            <a:r>
              <a:rPr lang="en-US" sz="900" dirty="0" smtClean="0">
                <a:solidFill>
                  <a:schemeClr val="tx2"/>
                </a:solidFill>
              </a:rPr>
              <a:t> (</a:t>
            </a:r>
            <a:r>
              <a:rPr lang="en-US" sz="900" dirty="0" err="1" smtClean="0">
                <a:solidFill>
                  <a:schemeClr val="tx2"/>
                </a:solidFill>
              </a:rPr>
              <a:t>ist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für</a:t>
            </a:r>
            <a:r>
              <a:rPr lang="en-US" sz="900" dirty="0" smtClean="0">
                <a:solidFill>
                  <a:schemeClr val="tx2"/>
                </a:solidFill>
              </a:rPr>
              <a:t> die </a:t>
            </a:r>
            <a:r>
              <a:rPr lang="en-US" sz="900" dirty="0" err="1" smtClean="0">
                <a:solidFill>
                  <a:schemeClr val="tx2"/>
                </a:solidFill>
              </a:rPr>
              <a:t>Funktion</a:t>
            </a:r>
            <a:r>
              <a:rPr lang="en-US" sz="900" dirty="0" smtClean="0">
                <a:solidFill>
                  <a:schemeClr val="tx2"/>
                </a:solidFill>
              </a:rPr>
              <a:t> der </a:t>
            </a:r>
            <a:r>
              <a:rPr lang="en-US" sz="900" dirty="0" err="1" smtClean="0">
                <a:solidFill>
                  <a:schemeClr val="tx2"/>
                </a:solidFill>
              </a:rPr>
              <a:t>Folie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wichtig</a:t>
            </a:r>
            <a:r>
              <a:rPr lang="en-US" sz="900" dirty="0" smtClean="0">
                <a:solidFill>
                  <a:schemeClr val="tx2"/>
                </a:solidFill>
              </a:rPr>
              <a:t>)</a:t>
            </a:r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5" name="Grafik 4" descr="Decorative" title="Logo of the WADcher projec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57" y="340743"/>
            <a:ext cx="1176530" cy="10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2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en-US" dirty="0"/>
          </a:p>
        </p:txBody>
      </p:sp>
      <p:sp>
        <p:nvSpPr>
          <p:cNvPr id="9" name="Rechteck 8" descr="valid_FHG_layout_1"/>
          <p:cNvSpPr/>
          <p:nvPr userDrawn="1"/>
        </p:nvSpPr>
        <p:spPr bwMode="auto">
          <a:xfrm>
            <a:off x="6383246" y="6957490"/>
            <a:ext cx="5807167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tx2"/>
                </a:solidFill>
              </a:rPr>
              <a:t>Diesen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Kasten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nicht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löschen</a:t>
            </a:r>
            <a:r>
              <a:rPr lang="en-US" sz="900" dirty="0" smtClean="0">
                <a:solidFill>
                  <a:schemeClr val="tx2"/>
                </a:solidFill>
              </a:rPr>
              <a:t> (</a:t>
            </a:r>
            <a:r>
              <a:rPr lang="en-US" sz="900" dirty="0" err="1" smtClean="0">
                <a:solidFill>
                  <a:schemeClr val="tx2"/>
                </a:solidFill>
              </a:rPr>
              <a:t>ist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für</a:t>
            </a:r>
            <a:r>
              <a:rPr lang="en-US" sz="900" dirty="0" smtClean="0">
                <a:solidFill>
                  <a:schemeClr val="tx2"/>
                </a:solidFill>
              </a:rPr>
              <a:t> die </a:t>
            </a:r>
            <a:r>
              <a:rPr lang="en-US" sz="900" dirty="0" err="1" smtClean="0">
                <a:solidFill>
                  <a:schemeClr val="tx2"/>
                </a:solidFill>
              </a:rPr>
              <a:t>Funktion</a:t>
            </a:r>
            <a:r>
              <a:rPr lang="en-US" sz="900" dirty="0" smtClean="0">
                <a:solidFill>
                  <a:schemeClr val="tx2"/>
                </a:solidFill>
              </a:rPr>
              <a:t> der </a:t>
            </a:r>
            <a:r>
              <a:rPr lang="en-US" sz="900" dirty="0" err="1" smtClean="0">
                <a:solidFill>
                  <a:schemeClr val="tx2"/>
                </a:solidFill>
              </a:rPr>
              <a:t>Folie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</a:rPr>
              <a:t>wichtig</a:t>
            </a:r>
            <a:r>
              <a:rPr lang="en-US" sz="900" dirty="0" smtClean="0">
                <a:solidFill>
                  <a:schemeClr val="tx2"/>
                </a:solidFill>
              </a:rPr>
              <a:t>)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2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334800"/>
            <a:ext cx="11245849" cy="1225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9" y="1774800"/>
            <a:ext cx="11233150" cy="4248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77838" y="6349881"/>
            <a:ext cx="180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sz="800" dirty="0" smtClean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800" dirty="0" smtClean="0">
                <a:solidFill>
                  <a:schemeClr val="bg2"/>
                </a:solidFill>
              </a:rPr>
              <a:t>© WADcher Consortium 2019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77838" y="6165380"/>
            <a:ext cx="112331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0" y="6993540"/>
            <a:ext cx="5832150" cy="324000"/>
            <a:chOff x="0" y="7101510"/>
            <a:chExt cx="5832150" cy="3240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7101510"/>
              <a:ext cx="180000" cy="324000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en-US" sz="900" dirty="0" smtClean="0">
                  <a:solidFill>
                    <a:schemeClr val="tx1"/>
                  </a:solidFill>
                </a:rPr>
                <a:t>R 23</a:t>
              </a:r>
            </a:p>
            <a:p>
              <a:pPr algn="l">
                <a:lnSpc>
                  <a:spcPts val="600"/>
                </a:lnSpc>
              </a:pPr>
              <a:r>
                <a:rPr lang="en-US" sz="900" dirty="0" smtClean="0">
                  <a:solidFill>
                    <a:schemeClr val="tx1"/>
                  </a:solidFill>
                </a:rPr>
                <a:t>G 156</a:t>
              </a:r>
            </a:p>
            <a:p>
              <a:pPr algn="l">
                <a:lnSpc>
                  <a:spcPts val="600"/>
                </a:lnSpc>
              </a:pPr>
              <a:r>
                <a:rPr lang="en-US" sz="900" dirty="0" smtClean="0">
                  <a:solidFill>
                    <a:schemeClr val="tx1"/>
                  </a:solidFill>
                </a:rPr>
                <a:t>B 125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942025" y="7101510"/>
              <a:ext cx="180000" cy="3240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en-US" sz="900" dirty="0" smtClean="0">
                  <a:solidFill>
                    <a:schemeClr val="tx1"/>
                  </a:solidFill>
                </a:rPr>
                <a:t>R 242</a:t>
              </a:r>
            </a:p>
            <a:p>
              <a:pPr algn="l">
                <a:lnSpc>
                  <a:spcPts val="600"/>
                </a:lnSpc>
              </a:pPr>
              <a:r>
                <a:rPr lang="en-US" sz="900" dirty="0" smtClean="0">
                  <a:solidFill>
                    <a:schemeClr val="tx1"/>
                  </a:solidFill>
                </a:rPr>
                <a:t>G 148</a:t>
              </a:r>
            </a:p>
            <a:p>
              <a:pPr algn="l">
                <a:lnSpc>
                  <a:spcPts val="600"/>
                </a:lnSpc>
              </a:pPr>
              <a:r>
                <a:rPr lang="en-US" sz="900" dirty="0" smtClean="0">
                  <a:solidFill>
                    <a:schemeClr val="tx1"/>
                  </a:solidFill>
                </a:rPr>
                <a:t>B 0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1884050" y="7101510"/>
              <a:ext cx="180000" cy="324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en-US" sz="900" dirty="0" smtClean="0">
                  <a:solidFill>
                    <a:schemeClr val="tx1"/>
                  </a:solidFill>
                </a:rPr>
                <a:t>R 31</a:t>
              </a:r>
            </a:p>
            <a:p>
              <a:pPr algn="l">
                <a:lnSpc>
                  <a:spcPts val="600"/>
                </a:lnSpc>
              </a:pPr>
              <a:r>
                <a:rPr lang="en-US" sz="900" dirty="0" smtClean="0">
                  <a:solidFill>
                    <a:schemeClr val="tx1"/>
                  </a:solidFill>
                </a:rPr>
                <a:t>G 130</a:t>
              </a:r>
            </a:p>
            <a:p>
              <a:pPr algn="l">
                <a:lnSpc>
                  <a:spcPts val="600"/>
                </a:lnSpc>
              </a:pPr>
              <a:r>
                <a:rPr lang="en-US" sz="900" dirty="0" smtClean="0">
                  <a:solidFill>
                    <a:schemeClr val="tx1"/>
                  </a:solidFill>
                </a:rPr>
                <a:t>B 192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2826075" y="7101510"/>
              <a:ext cx="180000" cy="324000"/>
            </a:xfrm>
            <a:prstGeom prst="rect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en-US" sz="900" dirty="0" smtClean="0">
                  <a:solidFill>
                    <a:schemeClr val="tx1"/>
                  </a:solidFill>
                </a:rPr>
                <a:t>R 226</a:t>
              </a:r>
            </a:p>
            <a:p>
              <a:pPr algn="l">
                <a:lnSpc>
                  <a:spcPts val="600"/>
                </a:lnSpc>
              </a:pPr>
              <a:r>
                <a:rPr lang="en-US" sz="900" dirty="0" smtClean="0">
                  <a:solidFill>
                    <a:schemeClr val="tx1"/>
                  </a:solidFill>
                </a:rPr>
                <a:t>G 0</a:t>
              </a:r>
            </a:p>
            <a:p>
              <a:pPr algn="l">
                <a:lnSpc>
                  <a:spcPts val="600"/>
                </a:lnSpc>
              </a:pPr>
              <a:r>
                <a:rPr lang="en-US" sz="900" dirty="0" smtClean="0">
                  <a:solidFill>
                    <a:schemeClr val="tx1"/>
                  </a:solidFill>
                </a:rPr>
                <a:t>B 26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3768100" y="7101510"/>
              <a:ext cx="180000" cy="324000"/>
            </a:xfrm>
            <a:prstGeom prst="rect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en-US" sz="900" dirty="0" smtClean="0">
                  <a:solidFill>
                    <a:schemeClr val="tx1"/>
                  </a:solidFill>
                </a:rPr>
                <a:t>R 177</a:t>
              </a:r>
            </a:p>
            <a:p>
              <a:pPr algn="l">
                <a:lnSpc>
                  <a:spcPts val="600"/>
                </a:lnSpc>
              </a:pPr>
              <a:r>
                <a:rPr lang="en-US" sz="900" dirty="0" smtClean="0">
                  <a:solidFill>
                    <a:schemeClr val="tx1"/>
                  </a:solidFill>
                </a:rPr>
                <a:t>G 200</a:t>
              </a:r>
            </a:p>
            <a:p>
              <a:pPr algn="l">
                <a:lnSpc>
                  <a:spcPts val="600"/>
                </a:lnSpc>
              </a:pPr>
              <a:r>
                <a:rPr lang="en-US" sz="900" dirty="0" smtClean="0">
                  <a:solidFill>
                    <a:schemeClr val="tx1"/>
                  </a:solidFill>
                </a:rPr>
                <a:t>B 0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4710125" y="7101510"/>
              <a:ext cx="180000" cy="324000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en-US" sz="900" dirty="0" smtClean="0">
                  <a:solidFill>
                    <a:schemeClr val="tx1"/>
                  </a:solidFill>
                </a:rPr>
                <a:t>R 254</a:t>
              </a:r>
            </a:p>
            <a:p>
              <a:pPr algn="l">
                <a:lnSpc>
                  <a:spcPts val="600"/>
                </a:lnSpc>
              </a:pPr>
              <a:r>
                <a:rPr lang="en-US" sz="900" dirty="0" smtClean="0">
                  <a:solidFill>
                    <a:schemeClr val="tx1"/>
                  </a:solidFill>
                </a:rPr>
                <a:t>G 239</a:t>
              </a:r>
            </a:p>
            <a:p>
              <a:pPr algn="l">
                <a:lnSpc>
                  <a:spcPts val="600"/>
                </a:lnSpc>
              </a:pPr>
              <a:r>
                <a:rPr lang="en-US" sz="900" dirty="0" smtClean="0">
                  <a:solidFill>
                    <a:schemeClr val="tx1"/>
                  </a:solidFill>
                </a:rPr>
                <a:t>B 214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5652150" y="7101510"/>
              <a:ext cx="180000" cy="324000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 smtClean="0">
                  <a:solidFill>
                    <a:schemeClr val="tx1"/>
                  </a:solidFill>
                </a:rPr>
                <a:t>R 225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 smtClean="0">
                  <a:solidFill>
                    <a:schemeClr val="tx1"/>
                  </a:solidFill>
                </a:rPr>
                <a:t>G 227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 smtClean="0">
                  <a:solidFill>
                    <a:schemeClr val="tx1"/>
                  </a:solidFill>
                </a:rPr>
                <a:t>B 227</a:t>
              </a:r>
              <a:endParaRPr lang="de-DE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Grafik 3" descr="Logo Fraunhofer FIT" title="Logo Fraunhofer FIT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51" y="6300000"/>
            <a:ext cx="1417637" cy="3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79" r:id="rId3"/>
    <p:sldLayoutId id="2147483674" r:id="rId4"/>
    <p:sldLayoutId id="2147483681" r:id="rId5"/>
    <p:sldLayoutId id="2147483682" r:id="rId6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adcher.e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edin.com/groups/8741067/" TargetMode="External"/><Relationship Id="rId2" Type="http://schemas.openxmlformats.org/officeDocument/2006/relationships/hyperlink" Target="https://wadcher.e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WADcher</a:t>
            </a:r>
            <a:br>
              <a:rPr lang="en-US" cap="none" dirty="0" smtClean="0"/>
            </a:br>
            <a:r>
              <a:rPr lang="en-US" cap="none" dirty="0" smtClean="0"/>
              <a:t>Web Accessibility Directive Decision Support Environment</a:t>
            </a:r>
            <a:endParaRPr lang="en-US" cap="non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/>
              <a:t>Carlos A </a:t>
            </a:r>
            <a:r>
              <a:rPr lang="en-US" dirty="0" smtClean="0"/>
              <a:t>Velasco,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Yehya</a:t>
            </a:r>
            <a:r>
              <a:rPr lang="en-US" dirty="0" smtClean="0"/>
              <a:t> Mohamad - Fraunhofer </a:t>
            </a:r>
            <a:r>
              <a:rPr lang="en-US" dirty="0"/>
              <a:t>Institute for Applied Information Technology </a:t>
            </a:r>
            <a:r>
              <a:rPr lang="en-US" dirty="0" smtClean="0"/>
              <a:t>FIT</a:t>
            </a:r>
          </a:p>
          <a:p>
            <a:r>
              <a:rPr lang="en-US" dirty="0" err="1" smtClean="0"/>
              <a:t>Dr</a:t>
            </a:r>
            <a:r>
              <a:rPr lang="en-US" dirty="0" smtClean="0"/>
              <a:t> John J. O’Flaherty - MAC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477838" y="4841519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WAI-Tools Open Meeting </a:t>
            </a:r>
            <a:r>
              <a:rPr lang="en-US" dirty="0" smtClean="0"/>
              <a:t>20 </a:t>
            </a:r>
            <a:r>
              <a:rPr lang="en-US" dirty="0"/>
              <a:t>May 2019, Brussels, Belgium</a:t>
            </a:r>
          </a:p>
        </p:txBody>
      </p:sp>
      <p:pic>
        <p:nvPicPr>
          <p:cNvPr id="2" name="Grafik 1" descr="Decorative" title="Logo of the WADcher proje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46" y="2787622"/>
            <a:ext cx="1980964" cy="174437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856988" y="3198168"/>
            <a:ext cx="290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hlinkClick r:id="rId3"/>
              </a:rPr>
              <a:t>https://wadcher.eu/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088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WADcher</a:t>
            </a:r>
            <a:r>
              <a:rPr lang="de-DE" dirty="0" smtClean="0"/>
              <a:t> APIs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77839" y="1773238"/>
            <a:ext cx="5401343" cy="4248150"/>
          </a:xfrm>
        </p:spPr>
        <p:txBody>
          <a:bodyPr/>
          <a:lstStyle/>
          <a:p>
            <a:r>
              <a:rPr lang="en-US" dirty="0"/>
              <a:t>Open set of </a:t>
            </a:r>
            <a:r>
              <a:rPr lang="en-US" dirty="0" smtClean="0"/>
              <a:t>APIs + models +</a:t>
            </a:r>
            <a:r>
              <a:rPr lang="en-US" dirty="0"/>
              <a:t> </a:t>
            </a:r>
            <a:r>
              <a:rPr lang="en-US" dirty="0" smtClean="0"/>
              <a:t>interfaces </a:t>
            </a:r>
          </a:p>
          <a:p>
            <a:r>
              <a:rPr lang="en-US" dirty="0"/>
              <a:t>Enable all Accessibility </a:t>
            </a:r>
            <a:r>
              <a:rPr lang="en-US" dirty="0" smtClean="0"/>
              <a:t>Evaluation tools </a:t>
            </a:r>
            <a:endParaRPr lang="en-US" dirty="0"/>
          </a:p>
          <a:p>
            <a:pPr lvl="1"/>
            <a:r>
              <a:rPr lang="en-US" dirty="0"/>
              <a:t>to use </a:t>
            </a:r>
            <a:r>
              <a:rPr lang="en-US" dirty="0" smtClean="0"/>
              <a:t>WADcher WAD-compliance platform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dirty="0"/>
          </a:p>
        </p:txBody>
      </p:sp>
      <p:pic>
        <p:nvPicPr>
          <p:cNvPr id="7" name="Grafik 6" descr="This imge shows a screenshot of the WADcher API website, that shows a link to the Ruleset API" title="Screenshot of the WADcher API websi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90" y="2061109"/>
            <a:ext cx="574376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Rulesets</a:t>
            </a:r>
            <a:r>
              <a:rPr lang="de-DE" dirty="0" smtClean="0"/>
              <a:t> API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77839" y="1773238"/>
            <a:ext cx="5401343" cy="4248150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smtClean="0"/>
              <a:t>API: </a:t>
            </a:r>
            <a:r>
              <a:rPr lang="en-US" dirty="0"/>
              <a:t>allows the WADcher platform to communicate with </a:t>
            </a:r>
            <a:r>
              <a:rPr lang="en-US" dirty="0" smtClean="0"/>
              <a:t>external </a:t>
            </a:r>
            <a:r>
              <a:rPr lang="en-US" dirty="0"/>
              <a:t>web accessibility testing </a:t>
            </a:r>
            <a:r>
              <a:rPr lang="en-US" dirty="0" smtClean="0"/>
              <a:t>tools</a:t>
            </a:r>
            <a:endParaRPr lang="en-US" dirty="0"/>
          </a:p>
          <a:p>
            <a:pPr lvl="1"/>
            <a:r>
              <a:rPr lang="en-US" dirty="0"/>
              <a:t>to determine which Accessibility Standard ruleset or set of rulesets are supported by the </a:t>
            </a:r>
            <a:r>
              <a:rPr lang="en-US" dirty="0" smtClean="0"/>
              <a:t>tool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dirty="0"/>
          </a:p>
        </p:txBody>
      </p:sp>
      <p:pic>
        <p:nvPicPr>
          <p:cNvPr id="7" name="Grafik 6" descr="This image shows the details of the rule set API" title="Details of the rule set AP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9"/>
          <a:stretch/>
        </p:blipFill>
        <p:spPr>
          <a:xfrm>
            <a:off x="6959302" y="334800"/>
            <a:ext cx="4824535" cy="57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WADcher Observatory :: Dashboard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dirty="0"/>
          </a:p>
        </p:txBody>
      </p:sp>
      <p:pic>
        <p:nvPicPr>
          <p:cNvPr id="7" name="Grafik 6" descr="This image show a screenshot of the WADcher observatory dashboard with a list of existing projects." title="WADcher observatory dash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4" y="811837"/>
            <a:ext cx="10058400" cy="543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WADcher Observatory :: Management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US" dirty="0"/>
          </a:p>
        </p:txBody>
      </p:sp>
      <p:pic>
        <p:nvPicPr>
          <p:cNvPr id="7" name="Grafik 6" descr="This image is a screenshot of the WADcher Observatry user management" title="Observatory user managemen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9"/>
          <a:stretch/>
        </p:blipFill>
        <p:spPr>
          <a:xfrm>
            <a:off x="1846734" y="836712"/>
            <a:ext cx="8496944" cy="515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WADcher Observatory :: New project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US" dirty="0"/>
          </a:p>
        </p:txBody>
      </p:sp>
      <p:pic>
        <p:nvPicPr>
          <p:cNvPr id="7" name="Grafik 6" descr="This image is a screenshot of th process of the creation of a new assessment project" title="New projct creation proces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>
          <a:xfrm>
            <a:off x="477838" y="836712"/>
            <a:ext cx="10950963" cy="4417363"/>
          </a:xfrm>
          <a:prstGeom prst="rect">
            <a:avLst/>
          </a:prstGeom>
        </p:spPr>
      </p:pic>
      <p:pic>
        <p:nvPicPr>
          <p:cNvPr id="14" name="Grafik 13" descr="This image is a screenshot of the evaluation configuration for a new projct" title="WADcher observatory new project evaluatio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3" b="13808"/>
          <a:stretch/>
        </p:blipFill>
        <p:spPr>
          <a:xfrm>
            <a:off x="4655046" y="2420888"/>
            <a:ext cx="7091659" cy="426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statistics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US" dirty="0"/>
          </a:p>
        </p:txBody>
      </p:sp>
      <p:pic>
        <p:nvPicPr>
          <p:cNvPr id="4" name="Grafik 3" descr="This image is a screenshot of an audit statistics page. There are on the left side two tables with issue statistics&#10;and with issues statistics based on content types.&#10;On the right side ar tow summaries of the tabes a s charts one pie chart and one bar chart." title="Audit statistic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9" y="0"/>
            <a:ext cx="10729936" cy="677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Q&amp;A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77838" y="1773238"/>
            <a:ext cx="4536625" cy="4248150"/>
          </a:xfrm>
        </p:spPr>
        <p:txBody>
          <a:bodyPr/>
          <a:lstStyle/>
          <a:p>
            <a:r>
              <a:rPr lang="en-US" dirty="0" smtClean="0"/>
              <a:t>Project website: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https://wadcher.eu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LinkedIn group: WAD </a:t>
            </a:r>
            <a:r>
              <a:rPr lang="en-US" dirty="0"/>
              <a:t>- Web Accessibility Directive Support Environment </a:t>
            </a:r>
            <a:r>
              <a:rPr lang="en-US" dirty="0" smtClean="0"/>
              <a:t>– WADcher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://linkedin.com/groups/8741067/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US" dirty="0"/>
          </a:p>
        </p:txBody>
      </p:sp>
      <p:pic>
        <p:nvPicPr>
          <p:cNvPr id="4" name="Inhaltsplatzhalter 4" descr="decorative" title="decorativ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17" y="1742305"/>
            <a:ext cx="6368678" cy="42481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031310" y="5856520"/>
            <a:ext cx="4715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tx2"/>
                </a:solidFill>
              </a:rPr>
              <a:t>images</a:t>
            </a:r>
            <a:r>
              <a:rPr lang="de-DE" sz="1200" dirty="0">
                <a:solidFill>
                  <a:schemeClr val="tx2"/>
                </a:solidFill>
              </a:rPr>
              <a:t> © </a:t>
            </a:r>
            <a:r>
              <a:rPr lang="de-DE" sz="1200" dirty="0" err="1" smtClean="0">
                <a:solidFill>
                  <a:schemeClr val="tx2"/>
                </a:solidFill>
              </a:rPr>
              <a:t>WADcher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>
                <a:solidFill>
                  <a:schemeClr val="tx2"/>
                </a:solidFill>
              </a:rPr>
              <a:t>project</a:t>
            </a:r>
            <a:r>
              <a:rPr lang="de-DE" sz="1200" dirty="0">
                <a:solidFill>
                  <a:schemeClr val="tx2"/>
                </a:solidFill>
              </a:rPr>
              <a:t>, </a:t>
            </a:r>
            <a:r>
              <a:rPr lang="de-DE" sz="1200" dirty="0" err="1" smtClean="0">
                <a:solidFill>
                  <a:schemeClr val="tx2"/>
                </a:solidFill>
              </a:rPr>
              <a:t>Shutterstock</a:t>
            </a:r>
            <a:r>
              <a:rPr lang="de-DE" sz="1200" dirty="0" smtClean="0">
                <a:solidFill>
                  <a:schemeClr val="tx2"/>
                </a:solidFill>
              </a:rPr>
              <a:t>, </a:t>
            </a:r>
            <a:r>
              <a:rPr lang="de-DE" sz="1200" dirty="0" err="1" smtClean="0">
                <a:solidFill>
                  <a:schemeClr val="tx2"/>
                </a:solidFill>
              </a:rPr>
              <a:t>Fotolia</a:t>
            </a:r>
            <a:r>
              <a:rPr lang="de-DE" sz="1200" dirty="0" smtClean="0">
                <a:solidFill>
                  <a:schemeClr val="tx2"/>
                </a:solidFill>
              </a:rPr>
              <a:t>, Pexels.com</a:t>
            </a:r>
            <a:endParaRPr lang="de-DE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partners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Horizon 2020 </a:t>
            </a:r>
            <a:r>
              <a:rPr lang="en-US" dirty="0"/>
              <a:t>IA </a:t>
            </a:r>
            <a:r>
              <a:rPr lang="en-US" dirty="0" smtClean="0"/>
              <a:t>(Grant Agreement No 780206)</a:t>
            </a:r>
          </a:p>
          <a:p>
            <a:pPr lvl="1"/>
            <a:r>
              <a:rPr lang="en-US" dirty="0" smtClean="0"/>
              <a:t>Duration: Jan </a:t>
            </a:r>
            <a:r>
              <a:rPr lang="en-US" dirty="0"/>
              <a:t>2018 – Dec </a:t>
            </a:r>
            <a:r>
              <a:rPr lang="en-US" dirty="0" smtClean="0"/>
              <a:t>2020</a:t>
            </a:r>
          </a:p>
          <a:p>
            <a:r>
              <a:rPr lang="en-US" dirty="0"/>
              <a:t>Project partners (6 countries)</a:t>
            </a:r>
            <a:endParaRPr lang="en-US" dirty="0" smtClean="0"/>
          </a:p>
          <a:p>
            <a:pPr lvl="1"/>
            <a:r>
              <a:rPr lang="en-US" dirty="0" err="1" smtClean="0"/>
              <a:t>Fraunhofer-Gesellschaft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Förderung</a:t>
            </a:r>
            <a:r>
              <a:rPr lang="en-US" dirty="0" smtClean="0"/>
              <a:t> der </a:t>
            </a:r>
            <a:r>
              <a:rPr lang="en-US" dirty="0" err="1" smtClean="0"/>
              <a:t>angewandten</a:t>
            </a:r>
            <a:r>
              <a:rPr lang="en-US" dirty="0" smtClean="0"/>
              <a:t> </a:t>
            </a:r>
            <a:r>
              <a:rPr lang="en-US" dirty="0" err="1" smtClean="0"/>
              <a:t>Forschung</a:t>
            </a:r>
            <a:r>
              <a:rPr lang="en-US" dirty="0" smtClean="0"/>
              <a:t> </a:t>
            </a:r>
            <a:r>
              <a:rPr lang="en-US" dirty="0" err="1" smtClean="0"/>
              <a:t>e.V</a:t>
            </a:r>
            <a:r>
              <a:rPr lang="en-US" dirty="0" smtClean="0"/>
              <a:t>., </a:t>
            </a:r>
            <a:r>
              <a:rPr lang="en-US" dirty="0" err="1" smtClean="0"/>
              <a:t>Fraunhofer</a:t>
            </a:r>
            <a:r>
              <a:rPr lang="en-US" dirty="0" smtClean="0"/>
              <a:t> </a:t>
            </a:r>
            <a:r>
              <a:rPr lang="en-US" dirty="0"/>
              <a:t>FIT (Germany)</a:t>
            </a:r>
            <a:endParaRPr lang="en-US" dirty="0" smtClean="0"/>
          </a:p>
          <a:p>
            <a:pPr lvl="1"/>
            <a:r>
              <a:rPr lang="en-US" dirty="0" smtClean="0"/>
              <a:t>The National Microelectronics Applications Centre LTD (</a:t>
            </a:r>
            <a:r>
              <a:rPr lang="en-US" dirty="0"/>
              <a:t>MAC, Ireland)</a:t>
            </a:r>
            <a:endParaRPr lang="en-US" dirty="0" smtClean="0"/>
          </a:p>
          <a:p>
            <a:pPr lvl="1"/>
            <a:r>
              <a:rPr lang="en-US" dirty="0" err="1" smtClean="0"/>
              <a:t>Consiglio</a:t>
            </a:r>
            <a:r>
              <a:rPr lang="en-US" dirty="0" smtClean="0"/>
              <a:t> </a:t>
            </a:r>
            <a:r>
              <a:rPr lang="en-US" dirty="0" err="1" smtClean="0"/>
              <a:t>Nazionale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Ricerche</a:t>
            </a:r>
            <a:r>
              <a:rPr lang="en-US" dirty="0" smtClean="0"/>
              <a:t> (</a:t>
            </a:r>
            <a:r>
              <a:rPr lang="en-US" dirty="0"/>
              <a:t>CNR, Italy)</a:t>
            </a:r>
            <a:endParaRPr lang="en-US" dirty="0" smtClean="0"/>
          </a:p>
          <a:p>
            <a:pPr lvl="1"/>
            <a:r>
              <a:rPr lang="en-US" dirty="0" err="1" smtClean="0"/>
              <a:t>Hilfsgemeinschaft</a:t>
            </a:r>
            <a:r>
              <a:rPr lang="en-US" dirty="0" smtClean="0"/>
              <a:t> der </a:t>
            </a:r>
            <a:r>
              <a:rPr lang="en-US" dirty="0" err="1" smtClean="0"/>
              <a:t>Blinden</a:t>
            </a:r>
            <a:r>
              <a:rPr lang="en-US" dirty="0" smtClean="0"/>
              <a:t> und </a:t>
            </a:r>
            <a:r>
              <a:rPr lang="en-US" dirty="0" err="1" smtClean="0"/>
              <a:t>Sehschwachen</a:t>
            </a:r>
            <a:r>
              <a:rPr lang="en-US" dirty="0" smtClean="0"/>
              <a:t> </a:t>
            </a:r>
            <a:r>
              <a:rPr lang="en-US" dirty="0" err="1" smtClean="0"/>
              <a:t>Österreichs</a:t>
            </a:r>
            <a:r>
              <a:rPr lang="en-US" dirty="0" smtClean="0"/>
              <a:t> (</a:t>
            </a:r>
            <a:r>
              <a:rPr lang="en-US" dirty="0"/>
              <a:t>HG, Austria)</a:t>
            </a:r>
            <a:endParaRPr lang="en-US" dirty="0" smtClean="0"/>
          </a:p>
          <a:p>
            <a:pPr lvl="1"/>
            <a:r>
              <a:rPr lang="en-US" dirty="0" err="1" smtClean="0"/>
              <a:t>Agenzia</a:t>
            </a:r>
            <a:r>
              <a:rPr lang="en-US" dirty="0" smtClean="0"/>
              <a:t> per </a:t>
            </a:r>
            <a:r>
              <a:rPr lang="en-US" dirty="0" err="1" smtClean="0"/>
              <a:t>l’Italia</a:t>
            </a:r>
            <a:r>
              <a:rPr lang="en-US" dirty="0" smtClean="0"/>
              <a:t> </a:t>
            </a:r>
            <a:r>
              <a:rPr lang="en-US" dirty="0" err="1" smtClean="0"/>
              <a:t>Digitale</a:t>
            </a:r>
            <a:r>
              <a:rPr lang="en-US" dirty="0" smtClean="0"/>
              <a:t> (</a:t>
            </a:r>
            <a:r>
              <a:rPr lang="en-US" dirty="0" err="1"/>
              <a:t>AgID</a:t>
            </a:r>
            <a:r>
              <a:rPr lang="en-US" dirty="0"/>
              <a:t>, Italy)</a:t>
            </a:r>
            <a:endParaRPr lang="en-US" dirty="0" smtClean="0"/>
          </a:p>
          <a:p>
            <a:pPr lvl="1"/>
            <a:r>
              <a:rPr lang="en-US" dirty="0" err="1" smtClean="0"/>
              <a:t>Dextera</a:t>
            </a:r>
            <a:r>
              <a:rPr lang="en-US" dirty="0" smtClean="0"/>
              <a:t> Consulting </a:t>
            </a:r>
            <a:r>
              <a:rPr lang="en-US" dirty="0"/>
              <a:t>Ltd (Cyprus)</a:t>
            </a:r>
            <a:endParaRPr lang="en-US" dirty="0" smtClean="0"/>
          </a:p>
          <a:p>
            <a:pPr lvl="1"/>
            <a:r>
              <a:rPr lang="en-US" dirty="0" smtClean="0"/>
              <a:t>Hellenic Ministry for Health (</a:t>
            </a:r>
            <a:r>
              <a:rPr lang="el-GR" dirty="0" smtClean="0"/>
              <a:t>ΜοΗ</a:t>
            </a:r>
            <a:r>
              <a:rPr lang="de-DE" dirty="0"/>
              <a:t>, </a:t>
            </a:r>
            <a:r>
              <a:rPr lang="de-DE" dirty="0" err="1"/>
              <a:t>Greece</a:t>
            </a:r>
            <a:r>
              <a:rPr lang="el-GR" dirty="0" smtClean="0"/>
              <a:t>)</a:t>
            </a:r>
          </a:p>
          <a:p>
            <a:pPr lvl="1"/>
            <a:r>
              <a:rPr lang="en-US" dirty="0" err="1" smtClean="0"/>
              <a:t>Ethniko</a:t>
            </a:r>
            <a:r>
              <a:rPr lang="en-US" dirty="0" smtClean="0"/>
              <a:t> </a:t>
            </a:r>
            <a:r>
              <a:rPr lang="en-US" dirty="0" err="1" smtClean="0"/>
              <a:t>Kentro</a:t>
            </a:r>
            <a:r>
              <a:rPr lang="en-US" dirty="0" smtClean="0"/>
              <a:t> </a:t>
            </a:r>
            <a:r>
              <a:rPr lang="en-US" dirty="0" err="1" smtClean="0"/>
              <a:t>Erevnas</a:t>
            </a:r>
            <a:r>
              <a:rPr lang="en-US" dirty="0" smtClean="0"/>
              <a:t> kai </a:t>
            </a:r>
            <a:r>
              <a:rPr lang="en-US" dirty="0" err="1" smtClean="0"/>
              <a:t>Technologikis</a:t>
            </a:r>
            <a:r>
              <a:rPr lang="en-US" dirty="0" smtClean="0"/>
              <a:t> </a:t>
            </a:r>
            <a:r>
              <a:rPr lang="en-US" dirty="0" err="1" smtClean="0"/>
              <a:t>Anaptyxis</a:t>
            </a:r>
            <a:r>
              <a:rPr lang="en-US" dirty="0" smtClean="0"/>
              <a:t> (</a:t>
            </a:r>
            <a:r>
              <a:rPr lang="en-US" dirty="0"/>
              <a:t>CERTH, Greece)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E88F53-C756-436F-9764-CB3BCB6CF93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7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369332"/>
          </a:xfrm>
        </p:spPr>
        <p:txBody>
          <a:bodyPr/>
          <a:lstStyle/>
          <a:p>
            <a:r>
              <a:rPr lang="en-US" smtClean="0"/>
              <a:t>Aim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839" y="1773238"/>
            <a:ext cx="6049415" cy="424815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dirty="0" smtClean="0"/>
              <a:t>Research, develop and demonstrate an innovative and sustainable </a:t>
            </a:r>
            <a:r>
              <a:rPr lang="en-US" sz="4000" b="1" dirty="0" smtClean="0"/>
              <a:t>Decision Support Environment</a:t>
            </a:r>
            <a:r>
              <a:rPr lang="en-US" sz="4000" dirty="0" smtClean="0"/>
              <a:t> + </a:t>
            </a:r>
            <a:r>
              <a:rPr lang="en-US" sz="4000" b="1" dirty="0" smtClean="0"/>
              <a:t>WAD Observatory</a:t>
            </a:r>
            <a:r>
              <a:rPr lang="en-US" sz="4000" dirty="0" smtClean="0"/>
              <a:t> for large scale web accessibility assessment services</a:t>
            </a:r>
            <a:endParaRPr lang="en-US" sz="4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mtClean="0"/>
              <a:t>Seite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de-DE" dirty="0"/>
          </a:p>
        </p:txBody>
      </p:sp>
      <p:pic>
        <p:nvPicPr>
          <p:cNvPr id="5" name="Grafik 4" descr="Decorative" title="Decorativ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88" y="1773238"/>
            <a:ext cx="5064501" cy="33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problem are we addressing?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839" y="1773238"/>
            <a:ext cx="6049416" cy="4248150"/>
          </a:xfrm>
        </p:spPr>
        <p:txBody>
          <a:bodyPr>
            <a:normAutofit/>
          </a:bodyPr>
          <a:lstStyle/>
          <a:p>
            <a:r>
              <a:rPr lang="en-US" dirty="0"/>
              <a:t>Support member states to </a:t>
            </a:r>
            <a:r>
              <a:rPr lang="en-US" b="1" dirty="0"/>
              <a:t>monitor WAD </a:t>
            </a:r>
            <a:r>
              <a:rPr lang="en-US" b="1" dirty="0" smtClean="0"/>
              <a:t>compliance </a:t>
            </a:r>
            <a:r>
              <a:rPr lang="en-US" dirty="0" smtClean="0"/>
              <a:t>in </a:t>
            </a:r>
            <a:r>
              <a:rPr lang="en-US" dirty="0"/>
              <a:t>a </a:t>
            </a:r>
            <a:r>
              <a:rPr lang="en-US" b="1" dirty="0"/>
              <a:t>large scale </a:t>
            </a:r>
            <a:r>
              <a:rPr lang="en-US" dirty="0"/>
              <a:t>manner</a:t>
            </a:r>
            <a:endParaRPr lang="en-US" b="1" dirty="0"/>
          </a:p>
          <a:p>
            <a:r>
              <a:rPr lang="en-US" b="1" dirty="0"/>
              <a:t>Improve</a:t>
            </a:r>
            <a:r>
              <a:rPr lang="en-US" dirty="0"/>
              <a:t> </a:t>
            </a:r>
            <a:r>
              <a:rPr lang="en-US" dirty="0" smtClean="0"/>
              <a:t>the lack of knowledge/skills </a:t>
            </a:r>
            <a:r>
              <a:rPr lang="en-US" dirty="0"/>
              <a:t>for </a:t>
            </a:r>
            <a:r>
              <a:rPr lang="en-US" b="1" dirty="0" smtClean="0"/>
              <a:t>building </a:t>
            </a:r>
            <a:r>
              <a:rPr lang="en-US" b="1" dirty="0"/>
              <a:t>accessible </a:t>
            </a:r>
            <a:r>
              <a:rPr lang="en-US" b="1" dirty="0" smtClean="0"/>
              <a:t>web solutions</a:t>
            </a:r>
            <a:r>
              <a:rPr lang="en-US" dirty="0" smtClean="0"/>
              <a:t> with monitoring and evaluation tools</a:t>
            </a:r>
          </a:p>
          <a:p>
            <a:r>
              <a:rPr lang="en-US" dirty="0" smtClean="0"/>
              <a:t>Provide a </a:t>
            </a:r>
            <a:r>
              <a:rPr lang="en-US" b="1" dirty="0" smtClean="0"/>
              <a:t>harmonized set of procedures</a:t>
            </a:r>
            <a:r>
              <a:rPr lang="en-US" dirty="0" smtClean="0"/>
              <a:t> based on semantic standards (EARL) to avoid different </a:t>
            </a:r>
            <a:r>
              <a:rPr lang="en-US" dirty="0"/>
              <a:t>interpretations of accessibility </a:t>
            </a:r>
            <a:r>
              <a:rPr lang="en-US" dirty="0" smtClean="0"/>
              <a:t>evaluations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</a:t>
            </a:r>
            <a:r>
              <a:rPr lang="en-US" dirty="0"/>
              <a:t>accessibility </a:t>
            </a:r>
            <a:r>
              <a:rPr lang="en-US" b="1" dirty="0"/>
              <a:t>implementation </a:t>
            </a:r>
            <a:r>
              <a:rPr lang="en-US" b="1" dirty="0" smtClean="0"/>
              <a:t>costs</a:t>
            </a:r>
            <a:endParaRPr lang="en-US" b="1" dirty="0"/>
          </a:p>
          <a:p>
            <a:r>
              <a:rPr lang="en-US" dirty="0" smtClean="0"/>
              <a:t>Support the </a:t>
            </a:r>
            <a:r>
              <a:rPr lang="en-US" b="1" dirty="0" smtClean="0"/>
              <a:t>integration of different accessibility evaluation tools</a:t>
            </a:r>
            <a:r>
              <a:rPr lang="en-US" dirty="0" smtClean="0"/>
              <a:t> to improve the depth and reliability of accessibility testing results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dirty="0"/>
          </a:p>
        </p:txBody>
      </p:sp>
      <p:pic>
        <p:nvPicPr>
          <p:cNvPr id="5" name="Grafik 4" descr="Decorative" title="Decorativ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07" y="1780267"/>
            <a:ext cx="5063480" cy="303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5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839" y="1773238"/>
            <a:ext cx="6337447" cy="4248150"/>
          </a:xfrm>
        </p:spPr>
        <p:txBody>
          <a:bodyPr/>
          <a:lstStyle/>
          <a:p>
            <a:r>
              <a:rPr lang="en-US" dirty="0" smtClean="0"/>
              <a:t>Build a large-scale </a:t>
            </a:r>
            <a:r>
              <a:rPr lang="en-US" b="1" dirty="0" smtClean="0"/>
              <a:t>WAD assessment infrastructure</a:t>
            </a:r>
          </a:p>
          <a:p>
            <a:r>
              <a:rPr lang="en-US" dirty="0" smtClean="0"/>
              <a:t>Develop and demonstrate </a:t>
            </a:r>
            <a:r>
              <a:rPr lang="en-US" b="1" dirty="0" smtClean="0"/>
              <a:t>advanced decision support tools</a:t>
            </a:r>
            <a:r>
              <a:rPr lang="en-US" dirty="0" smtClean="0"/>
              <a:t> for assisting developers and designers to create accessible assets</a:t>
            </a:r>
          </a:p>
          <a:p>
            <a:r>
              <a:rPr lang="en-US" dirty="0" smtClean="0"/>
              <a:t>Implement a web accessibility </a:t>
            </a:r>
            <a:r>
              <a:rPr lang="en-US" b="1" dirty="0" smtClean="0"/>
              <a:t>observatory</a:t>
            </a:r>
            <a:r>
              <a:rPr lang="en-US" dirty="0" smtClean="0"/>
              <a:t> platform for </a:t>
            </a:r>
            <a:r>
              <a:rPr lang="en-US" b="1" dirty="0" smtClean="0"/>
              <a:t>hybrid combination of automatic/expert reviews</a:t>
            </a:r>
          </a:p>
          <a:p>
            <a:r>
              <a:rPr lang="en-US" b="1" dirty="0" smtClean="0"/>
              <a:t>Validate</a:t>
            </a:r>
            <a:r>
              <a:rPr lang="en-US" dirty="0" smtClean="0"/>
              <a:t> WADcher results in real pilot settings</a:t>
            </a:r>
          </a:p>
          <a:p>
            <a:r>
              <a:rPr lang="en-US" dirty="0" smtClean="0"/>
              <a:t>Develop methods and to measure the </a:t>
            </a:r>
            <a:r>
              <a:rPr lang="en-US" b="1" dirty="0" smtClean="0"/>
              <a:t>evidence, accuracy and quality of testing results</a:t>
            </a:r>
          </a:p>
          <a:p>
            <a:r>
              <a:rPr lang="en-US" dirty="0" smtClean="0"/>
              <a:t>Liaise with </a:t>
            </a:r>
            <a:r>
              <a:rPr lang="en-US" b="1" dirty="0" err="1" smtClean="0"/>
              <a:t>standardisation</a:t>
            </a:r>
            <a:r>
              <a:rPr lang="en-US" dirty="0" smtClean="0"/>
              <a:t> bodies </a:t>
            </a:r>
          </a:p>
          <a:p>
            <a:r>
              <a:rPr lang="en-US" b="1" dirty="0" smtClean="0"/>
              <a:t>Sustainable exploitation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06316EC-39FF-4C97-AA6E-29B761CE3E45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Grafik 4" descr="Decorative" title="Decorativ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94" y="1773238"/>
            <a:ext cx="4842892" cy="32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sites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839" y="1773238"/>
            <a:ext cx="5617368" cy="4248150"/>
          </a:xfrm>
        </p:spPr>
        <p:txBody>
          <a:bodyPr/>
          <a:lstStyle/>
          <a:p>
            <a:r>
              <a:rPr lang="en-US" dirty="0"/>
              <a:t>Generic objectives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/>
              <a:t>WADcher</a:t>
            </a:r>
            <a:r>
              <a:rPr lang="en-US" dirty="0"/>
              <a:t> tools evaluation</a:t>
            </a:r>
          </a:p>
          <a:p>
            <a:pPr lvl="1"/>
            <a:r>
              <a:rPr lang="en-US" dirty="0" smtClean="0"/>
              <a:t>Periodic </a:t>
            </a:r>
            <a:r>
              <a:rPr lang="en-US" dirty="0"/>
              <a:t>WAD </a:t>
            </a:r>
            <a:r>
              <a:rPr lang="en-US" dirty="0" smtClean="0"/>
              <a:t>simplified monitoring and in-depth testing</a:t>
            </a:r>
          </a:p>
          <a:p>
            <a:pPr lvl="1"/>
            <a:r>
              <a:rPr lang="en-US" dirty="0" smtClean="0"/>
              <a:t>WAD </a:t>
            </a:r>
            <a:r>
              <a:rPr lang="en-US" dirty="0"/>
              <a:t>Evaluation Reports</a:t>
            </a:r>
          </a:p>
          <a:p>
            <a:pPr lvl="1"/>
            <a:r>
              <a:rPr lang="en-US" dirty="0"/>
              <a:t>Generating WAD Accessibility Statements</a:t>
            </a:r>
          </a:p>
          <a:p>
            <a:pPr lvl="1"/>
            <a:r>
              <a:rPr lang="en-US" dirty="0" smtClean="0"/>
              <a:t>Periodic </a:t>
            </a:r>
            <a:r>
              <a:rPr lang="en-US" dirty="0"/>
              <a:t>National WAD Reports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dirty="0"/>
          </a:p>
        </p:txBody>
      </p:sp>
      <p:pic>
        <p:nvPicPr>
          <p:cNvPr id="5" name="Grafik 4" descr="This image shows a map with the countries, where a pilot will be conducted, these are Irland, Austria, Italy and Greece." title="Map of Pilot sit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13176" r="27945" b="-417"/>
          <a:stretch/>
        </p:blipFill>
        <p:spPr>
          <a:xfrm>
            <a:off x="6404927" y="347706"/>
            <a:ext cx="5306903" cy="57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WADcher Exploitation Goals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/>
              <a:t>Web Accessibility by default</a:t>
            </a:r>
          </a:p>
          <a:p>
            <a:pPr lvl="1"/>
            <a:r>
              <a:rPr lang="en-IE" dirty="0" smtClean="0"/>
              <a:t>All citizens using all services that are fully inclusive and accessible to everyone, everywhere, every time and on every device on which they wish to use them</a:t>
            </a:r>
          </a:p>
          <a:p>
            <a:pPr lvl="1"/>
            <a:r>
              <a:rPr lang="en-IE" dirty="0" smtClean="0"/>
              <a:t>Sustainable deployment of the WADcher WAD compliance and decision support services by the project partners and others, to help ensure such inclusion and accessibility across Europe</a:t>
            </a:r>
          </a:p>
          <a:p>
            <a:pPr lvl="1"/>
            <a:r>
              <a:rPr lang="en-IE" dirty="0" smtClean="0"/>
              <a:t>Wide-spread adoption and sustainable evolution of the WADcher services/tools for use by users, developers, commissioners and accessibility experts</a:t>
            </a:r>
            <a:endParaRPr lang="en-I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7838" y="6350000"/>
            <a:ext cx="1800225" cy="122238"/>
          </a:xfrm>
        </p:spPr>
        <p:txBody>
          <a:bodyPr/>
          <a:lstStyle/>
          <a:p>
            <a:fld id="{EDE88F53-C756-436F-9764-CB3BCB6CF93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5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Technical overview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dirty="0"/>
          </a:p>
        </p:txBody>
      </p:sp>
      <p:pic>
        <p:nvPicPr>
          <p:cNvPr id="6" name="Grafik 5" descr="Decorative" title="Decorativ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72" y="1736676"/>
            <a:ext cx="6427068" cy="42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102"/>
          <p:cNvSpPr/>
          <p:nvPr/>
        </p:nvSpPr>
        <p:spPr>
          <a:xfrm>
            <a:off x="9863959" y="1295438"/>
            <a:ext cx="1559840" cy="3883223"/>
          </a:xfrm>
          <a:prstGeom prst="roundRect">
            <a:avLst>
              <a:gd name="adj" fmla="val 5841"/>
            </a:avLst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042" tIns="29021" rIns="58042" bIns="290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01137"/>
            <a:r>
              <a:rPr lang="en-US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Web </a:t>
            </a:r>
            <a:r>
              <a:rPr lang="en-US" sz="1100" b="1" dirty="0">
                <a:solidFill>
                  <a:schemeClr val="bg1"/>
                </a:solidFill>
                <a:cs typeface="Arial" panose="020B0604020202020204" pitchFamily="34" charset="0"/>
              </a:rPr>
              <a:t>Accessibility</a:t>
            </a:r>
          </a:p>
          <a:p>
            <a:pPr algn="ctr" defTabSz="601137"/>
            <a:r>
              <a:rPr lang="en-US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Evaluation Tools</a:t>
            </a:r>
            <a:endParaRPr lang="en-US" sz="11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defTabSz="601137"/>
            <a:endParaRPr lang="en-US" sz="1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600" y="2420888"/>
            <a:ext cx="1676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  <a:cs typeface="Calibri Light" panose="020F0302020204030204" pitchFamily="34" charset="0"/>
              </a:rPr>
              <a:t>Application </a:t>
            </a:r>
            <a:r>
              <a:rPr lang="en-US" sz="1600" b="1" dirty="0">
                <a:solidFill>
                  <a:schemeClr val="accent2"/>
                </a:solidFill>
                <a:latin typeface="+mj-lt"/>
                <a:cs typeface="Calibri Light" panose="020F0302020204030204" pitchFamily="34" charset="0"/>
              </a:rPr>
              <a:t>Layer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600" y="3548571"/>
            <a:ext cx="167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2"/>
                </a:solidFill>
                <a:latin typeface="+mj-lt"/>
                <a:cs typeface="Calibri Light" panose="020F0302020204030204" pitchFamily="34" charset="0"/>
              </a:rPr>
              <a:t>Service Layer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2600" y="529227"/>
            <a:ext cx="1676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2"/>
                </a:solidFill>
                <a:latin typeface="+mj-lt"/>
                <a:cs typeface="Calibri Light" panose="020F0302020204030204" pitchFamily="34" charset="0"/>
              </a:rPr>
              <a:t>Users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0590" y="1126416"/>
            <a:ext cx="10945216" cy="2961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 descr="This image show different devices used by users to access the internet. mobile device, desktop and a laptop" title="device types"/>
          <p:cNvGrpSpPr/>
          <p:nvPr/>
        </p:nvGrpSpPr>
        <p:grpSpPr>
          <a:xfrm>
            <a:off x="4928393" y="271875"/>
            <a:ext cx="2333626" cy="708853"/>
            <a:chOff x="3332443" y="163955"/>
            <a:chExt cx="2333626" cy="70885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443" y="272842"/>
              <a:ext cx="491079" cy="49107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923" y="163955"/>
              <a:ext cx="708853" cy="70885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410" y="261552"/>
              <a:ext cx="513659" cy="513659"/>
            </a:xfrm>
            <a:prstGeom prst="rect">
              <a:avLst/>
            </a:prstGeom>
          </p:spPr>
        </p:pic>
      </p:grpSp>
      <p:pic>
        <p:nvPicPr>
          <p:cNvPr id="65" name="Picture 64" descr="Decorative" title="Decorativ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869" y="3970799"/>
            <a:ext cx="451119" cy="697158"/>
          </a:xfrm>
          <a:prstGeom prst="rect">
            <a:avLst/>
          </a:prstGeom>
        </p:spPr>
      </p:pic>
      <p:grpSp>
        <p:nvGrpSpPr>
          <p:cNvPr id="41" name="Gruppieren 40" descr="This image show a symbol of semantic relations" title="Semantic web"/>
          <p:cNvGrpSpPr/>
          <p:nvPr/>
        </p:nvGrpSpPr>
        <p:grpSpPr>
          <a:xfrm>
            <a:off x="4525936" y="4386000"/>
            <a:ext cx="2320331" cy="681467"/>
            <a:chOff x="4710979" y="4371099"/>
            <a:chExt cx="2320331" cy="681467"/>
          </a:xfrm>
        </p:grpSpPr>
        <p:sp>
          <p:nvSpPr>
            <p:cNvPr id="75" name="Abgerundetes Rechteck 74"/>
            <p:cNvSpPr/>
            <p:nvPr/>
          </p:nvSpPr>
          <p:spPr bwMode="auto">
            <a:xfrm>
              <a:off x="4710979" y="4371099"/>
              <a:ext cx="2320331" cy="681467"/>
            </a:xfrm>
            <a:prstGeom prst="roundRect">
              <a:avLst/>
            </a:prstGeom>
            <a:ln>
              <a:solidFill>
                <a:schemeClr val="accent2"/>
              </a:solidFill>
              <a:headEnd type="arrow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dirty="0" err="1" smtClean="0">
                  <a:solidFill>
                    <a:schemeClr val="accent2"/>
                  </a:solidFill>
                </a:rPr>
                <a:t>Semantic</a:t>
              </a:r>
              <a:r>
                <a:rPr lang="de-DE" sz="1400" dirty="0" smtClean="0">
                  <a:solidFill>
                    <a:schemeClr val="accent2"/>
                  </a:solidFill>
                </a:rPr>
                <a:t/>
              </a:r>
              <a:br>
                <a:rPr lang="de-DE" sz="1400" dirty="0" smtClean="0">
                  <a:solidFill>
                    <a:schemeClr val="accent2"/>
                  </a:solidFill>
                </a:rPr>
              </a:br>
              <a:r>
                <a:rPr lang="de-DE" sz="1400" dirty="0" err="1" smtClean="0">
                  <a:solidFill>
                    <a:schemeClr val="accent2"/>
                  </a:solidFill>
                </a:rPr>
                <a:t>Interoperability</a:t>
              </a:r>
              <a:endParaRPr lang="de-DE" sz="1400" dirty="0">
                <a:solidFill>
                  <a:schemeClr val="accent2"/>
                </a:solidFill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700" y="4406535"/>
              <a:ext cx="923610" cy="633333"/>
            </a:xfrm>
            <a:prstGeom prst="rect">
              <a:avLst/>
            </a:prstGeom>
          </p:spPr>
        </p:pic>
      </p:grpSp>
      <p:cxnSp>
        <p:nvCxnSpPr>
          <p:cNvPr id="95" name="Straight Connector 94"/>
          <p:cNvCxnSpPr/>
          <p:nvPr/>
        </p:nvCxnSpPr>
        <p:spPr>
          <a:xfrm>
            <a:off x="9767614" y="1240253"/>
            <a:ext cx="0" cy="465999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/>
          <p:cNvGrpSpPr/>
          <p:nvPr/>
        </p:nvGrpSpPr>
        <p:grpSpPr>
          <a:xfrm>
            <a:off x="2583575" y="1321285"/>
            <a:ext cx="3507549" cy="745417"/>
            <a:chOff x="2583575" y="1254626"/>
            <a:chExt cx="3507549" cy="739563"/>
          </a:xfrm>
        </p:grpSpPr>
        <p:sp>
          <p:nvSpPr>
            <p:cNvPr id="18" name="Abgerundetes Rechteck 17"/>
            <p:cNvSpPr/>
            <p:nvPr/>
          </p:nvSpPr>
          <p:spPr bwMode="auto">
            <a:xfrm>
              <a:off x="2583575" y="1254626"/>
              <a:ext cx="3507549" cy="739563"/>
            </a:xfrm>
            <a:prstGeom prst="roundRect">
              <a:avLst/>
            </a:prstGeom>
            <a:ln>
              <a:headEnd type="arrow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 dirty="0" smtClean="0"/>
                <a:t>LDAP</a:t>
              </a:r>
              <a:br>
                <a:rPr lang="de-DE" sz="1400" dirty="0" smtClean="0"/>
              </a:br>
              <a:r>
                <a:rPr lang="de-DE" sz="1400" dirty="0" err="1" smtClean="0"/>
                <a:t>server</a:t>
              </a:r>
              <a:endParaRPr lang="de-DE" sz="1400" dirty="0"/>
            </a:p>
          </p:txBody>
        </p:sp>
        <p:sp>
          <p:nvSpPr>
            <p:cNvPr id="102" name="Rectángulo redondeado 6" descr="WADcher uss an LDAP server for security " title="LDAP server"/>
            <p:cNvSpPr/>
            <p:nvPr/>
          </p:nvSpPr>
          <p:spPr>
            <a:xfrm>
              <a:off x="3499211" y="1330293"/>
              <a:ext cx="1192587" cy="588228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1000" dirty="0" smtClean="0">
                  <a:solidFill>
                    <a:prstClr val="white"/>
                  </a:solidFill>
                </a:rPr>
                <a:t>Authentication/</a:t>
              </a:r>
              <a:br>
                <a:rPr lang="es-ES" sz="1000" dirty="0" smtClean="0">
                  <a:solidFill>
                    <a:prstClr val="white"/>
                  </a:solidFill>
                </a:rPr>
              </a:br>
              <a:r>
                <a:rPr lang="es-ES" sz="1000" dirty="0" smtClean="0">
                  <a:solidFill>
                    <a:prstClr val="white"/>
                  </a:solidFill>
                </a:rPr>
                <a:t>Authorization</a:t>
              </a:r>
              <a:endParaRPr lang="es-ES" sz="1000" dirty="0">
                <a:solidFill>
                  <a:prstClr val="white"/>
                </a:solidFill>
              </a:endParaRPr>
            </a:p>
          </p:txBody>
        </p:sp>
        <p:sp>
          <p:nvSpPr>
            <p:cNvPr id="105" name="Rectángulo redondeado 6"/>
            <p:cNvSpPr/>
            <p:nvPr/>
          </p:nvSpPr>
          <p:spPr>
            <a:xfrm>
              <a:off x="4804075" y="1470174"/>
              <a:ext cx="1174772" cy="308467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1000" dirty="0" smtClean="0">
                  <a:solidFill>
                    <a:prstClr val="white"/>
                  </a:solidFill>
                </a:rPr>
                <a:t>ACL/Roles</a:t>
              </a:r>
              <a:endParaRPr lang="es-ES" sz="10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14" name="Picture 113" descr="Decorative" title="Decorativ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96" y="3970799"/>
            <a:ext cx="451119" cy="697158"/>
          </a:xfrm>
          <a:prstGeom prst="rect">
            <a:avLst/>
          </a:prstGeom>
        </p:spPr>
      </p:pic>
      <p:sp>
        <p:nvSpPr>
          <p:cNvPr id="14" name="Abgerundetes Rechteck 13"/>
          <p:cNvSpPr/>
          <p:nvPr/>
        </p:nvSpPr>
        <p:spPr bwMode="auto">
          <a:xfrm>
            <a:off x="2854079" y="2325356"/>
            <a:ext cx="2348602" cy="681467"/>
          </a:xfrm>
          <a:prstGeom prst="roundRect">
            <a:avLst/>
          </a:prstGeom>
          <a:solidFill>
            <a:schemeClr val="tx2"/>
          </a:solidFill>
          <a:ln>
            <a:headEnd type="arrow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WADcher</a:t>
            </a:r>
            <a:r>
              <a:rPr lang="de-DE" dirty="0" smtClean="0"/>
              <a:t> Observatory</a:t>
            </a:r>
            <a:endParaRPr lang="de-DE" dirty="0"/>
          </a:p>
        </p:txBody>
      </p:sp>
      <p:sp>
        <p:nvSpPr>
          <p:cNvPr id="98" name="Abgerundetes Rechteck 97"/>
          <p:cNvSpPr/>
          <p:nvPr/>
        </p:nvSpPr>
        <p:spPr bwMode="auto">
          <a:xfrm>
            <a:off x="5771390" y="2291175"/>
            <a:ext cx="2348602" cy="681467"/>
          </a:xfrm>
          <a:prstGeom prst="roundRect">
            <a:avLst/>
          </a:prstGeom>
          <a:solidFill>
            <a:schemeClr val="accent2"/>
          </a:solidFill>
          <a:ln>
            <a:headEnd type="arrow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WADcher</a:t>
            </a:r>
            <a:r>
              <a:rPr lang="de-DE" dirty="0" smtClean="0"/>
              <a:t> DSE</a:t>
            </a:r>
            <a:endParaRPr lang="de-DE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2373641" y="3377115"/>
            <a:ext cx="2430434" cy="681467"/>
            <a:chOff x="2373641" y="3358625"/>
            <a:chExt cx="2430434" cy="681467"/>
          </a:xfrm>
        </p:grpSpPr>
        <p:sp>
          <p:nvSpPr>
            <p:cNvPr id="108" name="Abgerundetes Rechteck 107"/>
            <p:cNvSpPr/>
            <p:nvPr/>
          </p:nvSpPr>
          <p:spPr bwMode="auto">
            <a:xfrm>
              <a:off x="2373641" y="3358625"/>
              <a:ext cx="2430434" cy="681467"/>
            </a:xfrm>
            <a:prstGeom prst="roundRect">
              <a:avLst/>
            </a:prstGeom>
            <a:ln>
              <a:headEnd type="arrow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dirty="0" smtClean="0">
                  <a:solidFill>
                    <a:schemeClr val="accent2"/>
                  </a:solidFill>
                </a:rPr>
                <a:t>Message Broker</a:t>
              </a:r>
              <a:endParaRPr lang="de-DE" sz="1400" dirty="0">
                <a:solidFill>
                  <a:schemeClr val="accent2"/>
                </a:solidFill>
              </a:endParaRPr>
            </a:p>
          </p:txBody>
        </p:sp>
        <p:pic>
          <p:nvPicPr>
            <p:cNvPr id="128" name="Picture 127" descr="This image shows a symbol of a message broker" title="Service layer of WADcher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657" y="3403150"/>
              <a:ext cx="594389" cy="594389"/>
            </a:xfrm>
            <a:prstGeom prst="rect">
              <a:avLst/>
            </a:prstGeom>
          </p:spPr>
        </p:pic>
      </p:grpSp>
      <p:grpSp>
        <p:nvGrpSpPr>
          <p:cNvPr id="37" name="Gruppieren 36" descr="This image show the symbol of a service orchestrator" title="Service orchestartor"/>
          <p:cNvGrpSpPr/>
          <p:nvPr/>
        </p:nvGrpSpPr>
        <p:grpSpPr>
          <a:xfrm>
            <a:off x="5202681" y="3377115"/>
            <a:ext cx="2059338" cy="681467"/>
            <a:chOff x="5202681" y="3395605"/>
            <a:chExt cx="2059338" cy="681467"/>
          </a:xfrm>
        </p:grpSpPr>
        <p:sp>
          <p:nvSpPr>
            <p:cNvPr id="107" name="Abgerundetes Rechteck 106"/>
            <p:cNvSpPr/>
            <p:nvPr/>
          </p:nvSpPr>
          <p:spPr bwMode="auto">
            <a:xfrm>
              <a:off x="5202681" y="3395605"/>
              <a:ext cx="2059338" cy="681467"/>
            </a:xfrm>
            <a:prstGeom prst="roundRect">
              <a:avLst>
                <a:gd name="adj" fmla="val 13421"/>
              </a:avLst>
            </a:prstGeom>
            <a:ln>
              <a:solidFill>
                <a:schemeClr val="tx2"/>
              </a:solidFill>
              <a:headEnd type="arrow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dirty="0" smtClean="0">
                  <a:solidFill>
                    <a:schemeClr val="tx2"/>
                  </a:solidFill>
                </a:rPr>
                <a:t>Service</a:t>
              </a:r>
              <a:br>
                <a:rPr lang="de-DE" sz="1400" dirty="0" smtClean="0">
                  <a:solidFill>
                    <a:schemeClr val="tx2"/>
                  </a:solidFill>
                </a:rPr>
              </a:br>
              <a:r>
                <a:rPr lang="de-DE" sz="1400" dirty="0" err="1" smtClean="0">
                  <a:solidFill>
                    <a:schemeClr val="tx2"/>
                  </a:solidFill>
                </a:rPr>
                <a:t>Orchestrator</a:t>
              </a:r>
              <a:endParaRPr lang="de-DE" sz="1400" dirty="0">
                <a:solidFill>
                  <a:schemeClr val="tx2"/>
                </a:solidFill>
              </a:endParaRPr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262" y="3412995"/>
              <a:ext cx="601610" cy="646686"/>
            </a:xfrm>
            <a:prstGeom prst="rect">
              <a:avLst/>
            </a:prstGeom>
          </p:spPr>
        </p:pic>
      </p:grpSp>
      <p:sp>
        <p:nvSpPr>
          <p:cNvPr id="3" name="L-Form 2"/>
          <p:cNvSpPr/>
          <p:nvPr/>
        </p:nvSpPr>
        <p:spPr bwMode="auto">
          <a:xfrm rot="10800000">
            <a:off x="2385126" y="1214481"/>
            <a:ext cx="7254250" cy="4685770"/>
          </a:xfrm>
          <a:prstGeom prst="corner">
            <a:avLst>
              <a:gd name="adj1" fmla="val 20171"/>
              <a:gd name="adj2" fmla="val 9897"/>
            </a:avLst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3"/>
          <p:cNvSpPr txBox="1"/>
          <p:nvPr/>
        </p:nvSpPr>
        <p:spPr>
          <a:xfrm>
            <a:off x="602600" y="1447016"/>
            <a:ext cx="1676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  <a:cs typeface="Calibri Light" panose="020F0302020204030204" pitchFamily="34" charset="0"/>
              </a:rPr>
              <a:t>Security </a:t>
            </a:r>
            <a:r>
              <a:rPr lang="en-US" sz="1600" b="1" dirty="0">
                <a:solidFill>
                  <a:schemeClr val="accent2"/>
                </a:solidFill>
                <a:latin typeface="+mj-lt"/>
                <a:cs typeface="Calibri Light" panose="020F0302020204030204" pitchFamily="34" charset="0"/>
              </a:rPr>
              <a:t>Layer</a:t>
            </a:r>
          </a:p>
        </p:txBody>
      </p:sp>
      <p:cxnSp>
        <p:nvCxnSpPr>
          <p:cNvPr id="44" name="Straight Connector 9"/>
          <p:cNvCxnSpPr/>
          <p:nvPr/>
        </p:nvCxnSpPr>
        <p:spPr>
          <a:xfrm>
            <a:off x="550590" y="3175370"/>
            <a:ext cx="8550633" cy="1470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9"/>
          <p:cNvCxnSpPr/>
          <p:nvPr/>
        </p:nvCxnSpPr>
        <p:spPr>
          <a:xfrm>
            <a:off x="550590" y="2189013"/>
            <a:ext cx="8550633" cy="1470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 descr="The image shows a fire wall" title="Fire wall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09" y="1376398"/>
            <a:ext cx="1394733" cy="777999"/>
          </a:xfrm>
          <a:prstGeom prst="rect">
            <a:avLst/>
          </a:prstGeom>
        </p:spPr>
      </p:pic>
      <p:cxnSp>
        <p:nvCxnSpPr>
          <p:cNvPr id="51" name="Straight Connector 9"/>
          <p:cNvCxnSpPr/>
          <p:nvPr/>
        </p:nvCxnSpPr>
        <p:spPr>
          <a:xfrm>
            <a:off x="538260" y="4277381"/>
            <a:ext cx="8550633" cy="1470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4"/>
          <p:cNvSpPr txBox="1"/>
          <p:nvPr/>
        </p:nvSpPr>
        <p:spPr>
          <a:xfrm>
            <a:off x="602600" y="4437112"/>
            <a:ext cx="167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  <a:cs typeface="Calibri Light" panose="020F0302020204030204" pitchFamily="34" charset="0"/>
              </a:rPr>
              <a:t>Knowledge Layer</a:t>
            </a:r>
            <a:endParaRPr lang="en-US" sz="1600" b="1" dirty="0">
              <a:solidFill>
                <a:schemeClr val="accent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61" name="TextBox 4"/>
          <p:cNvSpPr txBox="1"/>
          <p:nvPr/>
        </p:nvSpPr>
        <p:spPr>
          <a:xfrm>
            <a:off x="602600" y="5315477"/>
            <a:ext cx="167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  <a:cs typeface="Calibri Light" panose="020F0302020204030204" pitchFamily="34" charset="0"/>
              </a:rPr>
              <a:t>Persistence Layer</a:t>
            </a:r>
            <a:endParaRPr lang="en-US" sz="1600" b="1" dirty="0">
              <a:solidFill>
                <a:schemeClr val="accent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71" name="Abgerundetes Rechteck 70"/>
          <p:cNvSpPr/>
          <p:nvPr/>
        </p:nvSpPr>
        <p:spPr bwMode="auto">
          <a:xfrm>
            <a:off x="7562275" y="3358625"/>
            <a:ext cx="1376075" cy="681467"/>
          </a:xfrm>
          <a:prstGeom prst="roundRect">
            <a:avLst/>
          </a:prstGeom>
          <a:ln>
            <a:solidFill>
              <a:schemeClr val="accent1"/>
            </a:solidFill>
            <a:headEnd type="arrow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accent1"/>
                </a:solidFill>
              </a:rPr>
              <a:t>WADcher</a:t>
            </a:r>
            <a:br>
              <a:rPr lang="de-DE" sz="1400" dirty="0" smtClean="0">
                <a:solidFill>
                  <a:schemeClr val="accent1"/>
                </a:solidFill>
              </a:rPr>
            </a:br>
            <a:r>
              <a:rPr lang="de-DE" sz="1400" dirty="0" smtClean="0">
                <a:solidFill>
                  <a:schemeClr val="accent1"/>
                </a:solidFill>
              </a:rPr>
              <a:t>APIs</a:t>
            </a:r>
            <a:endParaRPr lang="de-DE" sz="1400" dirty="0">
              <a:solidFill>
                <a:schemeClr val="accent1"/>
              </a:solidFill>
            </a:endParaRPr>
          </a:p>
        </p:txBody>
      </p:sp>
      <p:cxnSp>
        <p:nvCxnSpPr>
          <p:cNvPr id="73" name="Straight Connector 9"/>
          <p:cNvCxnSpPr/>
          <p:nvPr/>
        </p:nvCxnSpPr>
        <p:spPr>
          <a:xfrm>
            <a:off x="550590" y="5163954"/>
            <a:ext cx="8550633" cy="1470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 descr="This image shows the symbole of data nalytics" title="Data analytics"/>
          <p:cNvGrpSpPr/>
          <p:nvPr/>
        </p:nvGrpSpPr>
        <p:grpSpPr>
          <a:xfrm>
            <a:off x="2379129" y="4381431"/>
            <a:ext cx="1987885" cy="690605"/>
            <a:chOff x="2379129" y="4387288"/>
            <a:chExt cx="1987885" cy="690605"/>
          </a:xfrm>
        </p:grpSpPr>
        <p:sp>
          <p:nvSpPr>
            <p:cNvPr id="76" name="Abgerundetes Rechteck 75"/>
            <p:cNvSpPr/>
            <p:nvPr/>
          </p:nvSpPr>
          <p:spPr bwMode="auto">
            <a:xfrm>
              <a:off x="2379129" y="4387288"/>
              <a:ext cx="1987885" cy="681467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dirty="0" smtClean="0">
                  <a:solidFill>
                    <a:schemeClr val="tx2"/>
                  </a:solidFill>
                </a:rPr>
                <a:t>Data</a:t>
              </a:r>
              <a:br>
                <a:rPr lang="de-DE" sz="1400" dirty="0" smtClean="0">
                  <a:solidFill>
                    <a:schemeClr val="tx2"/>
                  </a:solidFill>
                </a:rPr>
              </a:br>
              <a:r>
                <a:rPr lang="de-DE" sz="1400" dirty="0" smtClean="0">
                  <a:solidFill>
                    <a:schemeClr val="tx2"/>
                  </a:solidFill>
                </a:rPr>
                <a:t>Analytics</a:t>
              </a:r>
              <a:endParaRPr lang="de-DE" sz="1400" dirty="0">
                <a:solidFill>
                  <a:schemeClr val="tx2"/>
                </a:solidFill>
              </a:endParaRP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146" y="4416041"/>
              <a:ext cx="661852" cy="661852"/>
            </a:xfrm>
            <a:prstGeom prst="rect">
              <a:avLst/>
            </a:prstGeom>
          </p:spPr>
        </p:pic>
      </p:grpSp>
      <p:grpSp>
        <p:nvGrpSpPr>
          <p:cNvPr id="42" name="Gruppieren 41"/>
          <p:cNvGrpSpPr/>
          <p:nvPr/>
        </p:nvGrpSpPr>
        <p:grpSpPr>
          <a:xfrm>
            <a:off x="7005189" y="4386000"/>
            <a:ext cx="1933161" cy="681467"/>
            <a:chOff x="7005189" y="4392783"/>
            <a:chExt cx="1933161" cy="681467"/>
          </a:xfrm>
        </p:grpSpPr>
        <p:sp>
          <p:nvSpPr>
            <p:cNvPr id="77" name="Abgerundetes Rechteck 76" descr="This image show a symbole of guidelines" title="Guidelines / regulation"/>
            <p:cNvSpPr/>
            <p:nvPr/>
          </p:nvSpPr>
          <p:spPr bwMode="auto">
            <a:xfrm>
              <a:off x="7005189" y="4392783"/>
              <a:ext cx="1933161" cy="681467"/>
            </a:xfrm>
            <a:prstGeom prst="roundRect">
              <a:avLst/>
            </a:prstGeom>
            <a:ln>
              <a:solidFill>
                <a:schemeClr val="accent1"/>
              </a:solidFill>
              <a:headEnd type="arrow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dirty="0" smtClean="0">
                  <a:solidFill>
                    <a:schemeClr val="accent1"/>
                  </a:solidFill>
                </a:rPr>
                <a:t>Guidelines/</a:t>
              </a:r>
              <a:br>
                <a:rPr lang="de-DE" sz="1400" dirty="0" smtClean="0">
                  <a:solidFill>
                    <a:schemeClr val="accent1"/>
                  </a:solidFill>
                </a:rPr>
              </a:br>
              <a:r>
                <a:rPr lang="de-DE" sz="1400" dirty="0" err="1" smtClean="0">
                  <a:solidFill>
                    <a:schemeClr val="accent1"/>
                  </a:solidFill>
                </a:rPr>
                <a:t>Regulations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pic>
          <p:nvPicPr>
            <p:cNvPr id="78" name="Picture 68" descr="File:Applications-database.svg - Wikimedia Commons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093" y="4532644"/>
              <a:ext cx="401390" cy="401390"/>
            </a:xfrm>
            <a:prstGeom prst="rect">
              <a:avLst/>
            </a:prstGeom>
          </p:spPr>
        </p:pic>
      </p:grpSp>
      <p:grpSp>
        <p:nvGrpSpPr>
          <p:cNvPr id="45" name="Gruppieren 44"/>
          <p:cNvGrpSpPr/>
          <p:nvPr/>
        </p:nvGrpSpPr>
        <p:grpSpPr>
          <a:xfrm>
            <a:off x="2534775" y="5399986"/>
            <a:ext cx="2395996" cy="401390"/>
            <a:chOff x="2534775" y="5399986"/>
            <a:chExt cx="2395996" cy="401390"/>
          </a:xfrm>
        </p:grpSpPr>
        <p:pic>
          <p:nvPicPr>
            <p:cNvPr id="64" name="Picture 63" descr="File:Applications-database.svg - Wikimedia Commons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644" y="5399986"/>
              <a:ext cx="401390" cy="401390"/>
            </a:xfrm>
            <a:prstGeom prst="rect">
              <a:avLst/>
            </a:prstGeom>
          </p:spPr>
        </p:pic>
        <p:pic>
          <p:nvPicPr>
            <p:cNvPr id="68" name="Picture 67" descr="File:Applications-database.svg - Wikimedia Commons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775" y="5399986"/>
              <a:ext cx="401390" cy="401390"/>
            </a:xfrm>
            <a:prstGeom prst="rect">
              <a:avLst/>
            </a:prstGeom>
          </p:spPr>
        </p:pic>
        <p:pic>
          <p:nvPicPr>
            <p:cNvPr id="69" name="Picture 68" descr="File:Applications-database.svg - Wikimedia Commons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513" y="5399986"/>
              <a:ext cx="401390" cy="401390"/>
            </a:xfrm>
            <a:prstGeom prst="rect">
              <a:avLst/>
            </a:prstGeom>
          </p:spPr>
        </p:pic>
        <p:pic>
          <p:nvPicPr>
            <p:cNvPr id="80" name="Picture 68" descr="File:Applications-database.svg - Wikimedia Commons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381" y="5399986"/>
              <a:ext cx="401390" cy="401390"/>
            </a:xfrm>
            <a:prstGeom prst="rect">
              <a:avLst/>
            </a:prstGeom>
          </p:spPr>
        </p:pic>
      </p:grpSp>
      <p:grpSp>
        <p:nvGrpSpPr>
          <p:cNvPr id="48" name="Gruppieren 47"/>
          <p:cNvGrpSpPr/>
          <p:nvPr/>
        </p:nvGrpSpPr>
        <p:grpSpPr>
          <a:xfrm>
            <a:off x="10041606" y="1947495"/>
            <a:ext cx="1204546" cy="1751863"/>
            <a:chOff x="10249937" y="4129478"/>
            <a:chExt cx="1204546" cy="1751863"/>
          </a:xfrm>
        </p:grpSpPr>
        <p:sp>
          <p:nvSpPr>
            <p:cNvPr id="84" name="Rounded Rectangle 182"/>
            <p:cNvSpPr/>
            <p:nvPr/>
          </p:nvSpPr>
          <p:spPr>
            <a:xfrm>
              <a:off x="10249938" y="4129478"/>
              <a:ext cx="1204544" cy="290397"/>
            </a:xfrm>
            <a:prstGeom prst="roundRect">
              <a:avLst>
                <a:gd name="adj" fmla="val 5841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8042" tIns="29021" rIns="58042" bIns="290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1137"/>
              <a:r>
                <a:rPr lang="en-US" sz="1200" dirty="0" err="1">
                  <a:solidFill>
                    <a:prstClr val="black"/>
                  </a:solidFill>
                </a:rPr>
                <a:t>imergo</a:t>
              </a:r>
              <a:r>
                <a:rPr lang="en-US" sz="1200" dirty="0">
                  <a:solidFill>
                    <a:prstClr val="black"/>
                  </a:solidFill>
                </a:rPr>
                <a:t>® </a:t>
              </a:r>
            </a:p>
          </p:txBody>
        </p:sp>
        <p:sp>
          <p:nvSpPr>
            <p:cNvPr id="86" name="Rounded Rectangle 183"/>
            <p:cNvSpPr/>
            <p:nvPr/>
          </p:nvSpPr>
          <p:spPr>
            <a:xfrm>
              <a:off x="10249938" y="4584190"/>
              <a:ext cx="1204545" cy="274738"/>
            </a:xfrm>
            <a:prstGeom prst="roundRect">
              <a:avLst>
                <a:gd name="adj" fmla="val 5841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8042" tIns="29021" rIns="58042" bIns="290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1137"/>
              <a:r>
                <a:rPr lang="en-US" sz="1200" dirty="0">
                  <a:solidFill>
                    <a:prstClr val="black"/>
                  </a:solidFill>
                </a:rPr>
                <a:t>MAUVE</a:t>
              </a:r>
            </a:p>
          </p:txBody>
        </p:sp>
        <p:sp>
          <p:nvSpPr>
            <p:cNvPr id="87" name="Rounded Rectangle 184"/>
            <p:cNvSpPr/>
            <p:nvPr/>
          </p:nvSpPr>
          <p:spPr>
            <a:xfrm>
              <a:off x="10249938" y="5023243"/>
              <a:ext cx="1204545" cy="264663"/>
            </a:xfrm>
            <a:prstGeom prst="roundRect">
              <a:avLst>
                <a:gd name="adj" fmla="val 5841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8042" tIns="29021" rIns="58042" bIns="290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1137"/>
              <a:r>
                <a:rPr lang="en-US" sz="1200" dirty="0" err="1">
                  <a:solidFill>
                    <a:prstClr val="black"/>
                  </a:solidFill>
                </a:rPr>
                <a:t>WaaT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88" name="Rounded Rectangle 187"/>
            <p:cNvSpPr/>
            <p:nvPr/>
          </p:nvSpPr>
          <p:spPr>
            <a:xfrm>
              <a:off x="10249937" y="5452221"/>
              <a:ext cx="1204546" cy="429120"/>
            </a:xfrm>
            <a:prstGeom prst="roundRect">
              <a:avLst>
                <a:gd name="adj" fmla="val 5841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8042" tIns="29021" rIns="58042" bIns="290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1137"/>
              <a:r>
                <a:rPr lang="en-US" sz="1200" dirty="0" smtClean="0">
                  <a:solidFill>
                    <a:prstClr val="black"/>
                  </a:solidFill>
                </a:rPr>
                <a:t>Other</a:t>
              </a:r>
              <a:br>
                <a:rPr lang="en-US" sz="1200" dirty="0" smtClean="0">
                  <a:solidFill>
                    <a:prstClr val="black"/>
                  </a:solidFill>
                </a:rPr>
              </a:br>
              <a:r>
                <a:rPr lang="en-US" sz="1200" dirty="0" smtClean="0">
                  <a:solidFill>
                    <a:prstClr val="black"/>
                  </a:solidFill>
                </a:rPr>
                <a:t>Tools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49" name="Pfeil nach links und rechts 48"/>
          <p:cNvSpPr/>
          <p:nvPr/>
        </p:nvSpPr>
        <p:spPr bwMode="auto">
          <a:xfrm>
            <a:off x="8737483" y="3580334"/>
            <a:ext cx="1202149" cy="223938"/>
          </a:xfrm>
          <a:prstGeom prst="leftRightArrow">
            <a:avLst/>
          </a:prstGeom>
          <a:ln>
            <a:headEnd type="arrow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unhofer Master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2"/>
          </a:solidFill>
          <a:round/>
          <a:headEnd type="arrow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905_WebCC_Vorlage.potx" id="{01E5B294-CD0C-40E8-B087-7E249747D17E}" vid="{BC695C06-BFAA-4696-A017-452F142EB300}"/>
    </a:ext>
  </a:ext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4A3BD1D-FAAE-441C-B250-1508C643BFC1}">
  <we:reference id="wa104178141" version="3.10.0.197" store="de-DE" storeType="OMEX"/>
  <we:alternateReferences>
    <we:reference id="WA104178141" version="3.10.0.197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201905_WebCC_Vorlage</Template>
  <TotalTime>0</TotalTime>
  <Words>624</Words>
  <Application>Microsoft Office PowerPoint</Application>
  <PresentationFormat>Benutzerdefiniert</PresentationFormat>
  <Paragraphs>118</Paragraphs>
  <Slides>16</Slides>
  <Notes>7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 Light</vt:lpstr>
      <vt:lpstr>Frutiger LT Com 45 Light</vt:lpstr>
      <vt:lpstr>Frutiger LT Com 55 Roman</vt:lpstr>
      <vt:lpstr>Wingdings</vt:lpstr>
      <vt:lpstr>Fraunhofer Master</vt:lpstr>
      <vt:lpstr>WADcher Web Accessibility Directive Decision Support Environment</vt:lpstr>
      <vt:lpstr>Project partners</vt:lpstr>
      <vt:lpstr>Aim</vt:lpstr>
      <vt:lpstr>Which problem are we addressing?</vt:lpstr>
      <vt:lpstr>Objectives</vt:lpstr>
      <vt:lpstr>Pilot sites</vt:lpstr>
      <vt:lpstr>WADcher Exploitation Goals</vt:lpstr>
      <vt:lpstr>Technical overview</vt:lpstr>
      <vt:lpstr>PowerPoint-Präsentation</vt:lpstr>
      <vt:lpstr>WADcher APIs</vt:lpstr>
      <vt:lpstr>Rulesets API</vt:lpstr>
      <vt:lpstr>WADcher Observatory :: Dashboard</vt:lpstr>
      <vt:lpstr>WADcher Observatory :: Management</vt:lpstr>
      <vt:lpstr>WADcher Observatory :: New project</vt:lpstr>
      <vt:lpstr>Audit statistics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2019-05-09T11:58:52Z</dcterms:created>
  <dcterms:modified xsi:type="dcterms:W3CDTF">2019-05-19T09:56:37Z</dcterms:modified>
</cp:coreProperties>
</file>