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Lexend Deca"/>
      <p:regular r:id="rId7"/>
      <p:bold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exendDeca-regular.fntdata"/><Relationship Id="rId8" Type="http://schemas.openxmlformats.org/officeDocument/2006/relationships/font" Target="fonts/LexendDeca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-5400000">
            <a:off x="6121900" y="1801950"/>
            <a:ext cx="1506000" cy="4532700"/>
          </a:xfrm>
          <a:prstGeom prst="rect">
            <a:avLst/>
          </a:prstGeom>
          <a:solidFill>
            <a:srgbClr val="FEF4EA"/>
          </a:solidFill>
          <a:ln cap="flat" cmpd="sng" w="9525">
            <a:solidFill>
              <a:srgbClr val="FF7A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0" y="122"/>
            <a:ext cx="1890600" cy="3315300"/>
          </a:xfrm>
          <a:prstGeom prst="rect">
            <a:avLst/>
          </a:prstGeom>
          <a:solidFill>
            <a:srgbClr val="FEF4EA"/>
          </a:solidFill>
          <a:ln cap="flat" cmpd="sng" w="9525">
            <a:solidFill>
              <a:srgbClr val="FF7A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2CC"/>
              </a:solidFill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1890706" y="122"/>
            <a:ext cx="1641600" cy="1902300"/>
          </a:xfrm>
          <a:prstGeom prst="rect">
            <a:avLst/>
          </a:prstGeom>
          <a:solidFill>
            <a:srgbClr val="FEF4EA"/>
          </a:solidFill>
          <a:ln cap="flat" cmpd="sng" w="9525">
            <a:solidFill>
              <a:srgbClr val="FF7A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2CC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1890706" y="1652224"/>
            <a:ext cx="1641600" cy="1663200"/>
          </a:xfrm>
          <a:prstGeom prst="rect">
            <a:avLst/>
          </a:prstGeom>
          <a:solidFill>
            <a:srgbClr val="FEF4EA"/>
          </a:solidFill>
          <a:ln cap="flat" cmpd="sng" w="9525">
            <a:solidFill>
              <a:srgbClr val="FF7A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FFF2CC"/>
              </a:solidFill>
            </a:endParaRPr>
          </a:p>
        </p:txBody>
      </p:sp>
      <p:sp>
        <p:nvSpPr>
          <p:cNvPr id="58" name="Google Shape;58;p13"/>
          <p:cNvSpPr/>
          <p:nvPr/>
        </p:nvSpPr>
        <p:spPr>
          <a:xfrm rot="10800000">
            <a:off x="7296300" y="-106"/>
            <a:ext cx="1847700" cy="3315300"/>
          </a:xfrm>
          <a:prstGeom prst="rect">
            <a:avLst/>
          </a:prstGeom>
          <a:solidFill>
            <a:srgbClr val="FEF4EA"/>
          </a:solidFill>
          <a:ln cap="flat" cmpd="sng" w="9525">
            <a:solidFill>
              <a:srgbClr val="FF7A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 rot="10800000">
            <a:off x="5691900" y="1663094"/>
            <a:ext cx="1604400" cy="1652100"/>
          </a:xfrm>
          <a:prstGeom prst="rect">
            <a:avLst/>
          </a:prstGeom>
          <a:solidFill>
            <a:srgbClr val="FEF4EA"/>
          </a:solidFill>
          <a:ln cap="flat" cmpd="sng" w="9525">
            <a:solidFill>
              <a:srgbClr val="FF7A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 rot="10800000">
            <a:off x="5691900" y="-97"/>
            <a:ext cx="1604400" cy="1663500"/>
          </a:xfrm>
          <a:prstGeom prst="rect">
            <a:avLst/>
          </a:prstGeom>
          <a:solidFill>
            <a:srgbClr val="FEF4EA"/>
          </a:solidFill>
          <a:ln cap="flat" cmpd="sng" w="9525">
            <a:solidFill>
              <a:srgbClr val="FF7A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3532300" y="122"/>
            <a:ext cx="2159700" cy="3315300"/>
          </a:xfrm>
          <a:prstGeom prst="rect">
            <a:avLst/>
          </a:prstGeom>
          <a:solidFill>
            <a:srgbClr val="FE5B34"/>
          </a:solidFill>
          <a:ln cap="flat" cmpd="sng" w="9525">
            <a:solidFill>
              <a:srgbClr val="FF7A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 rot="-5400000">
            <a:off x="1546200" y="1769100"/>
            <a:ext cx="1506000" cy="4598400"/>
          </a:xfrm>
          <a:prstGeom prst="rect">
            <a:avLst/>
          </a:prstGeom>
          <a:solidFill>
            <a:srgbClr val="FEF4EA"/>
          </a:solidFill>
          <a:ln cap="flat" cmpd="sng" w="9525">
            <a:solidFill>
              <a:srgbClr val="FF7A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35225" y="4859400"/>
            <a:ext cx="741626" cy="26107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/>
        </p:nvSpPr>
        <p:spPr>
          <a:xfrm>
            <a:off x="2700" y="4836037"/>
            <a:ext cx="3166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e" sz="800">
                <a:solidFill>
                  <a:srgbClr val="2E475D"/>
                </a:solidFill>
                <a:latin typeface="Lexend Deca"/>
                <a:ea typeface="Lexend Deca"/>
                <a:cs typeface="Lexend Deca"/>
                <a:sym typeface="Lexend Deca"/>
              </a:rPr>
              <a:t>Designed by: Strategyzer AG; CC BY-SA 4.0 DEED</a:t>
            </a:r>
            <a:endParaRPr b="1" sz="110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1133350" y="735338"/>
            <a:ext cx="6613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 txBox="1"/>
          <p:nvPr/>
        </p:nvSpPr>
        <p:spPr>
          <a:xfrm>
            <a:off x="152100" y="59407"/>
            <a:ext cx="1586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2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Schlüsselpartner</a:t>
            </a:r>
            <a:endParaRPr sz="120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1918300" y="59407"/>
            <a:ext cx="1586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12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Schlüsselaktivität</a:t>
            </a:r>
            <a:endParaRPr sz="120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1870000" y="1652208"/>
            <a:ext cx="1683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2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Schlüsselressourcen</a:t>
            </a:r>
            <a:endParaRPr sz="120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3770650" y="59407"/>
            <a:ext cx="1683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200">
                <a:solidFill>
                  <a:schemeClr val="lt1"/>
                </a:solidFill>
                <a:latin typeface="Lexend Deca"/>
                <a:ea typeface="Lexend Deca"/>
                <a:cs typeface="Lexend Deca"/>
                <a:sym typeface="Lexend Deca"/>
              </a:rPr>
              <a:t>Nutzenversprechen</a:t>
            </a:r>
            <a:endParaRPr sz="1200">
              <a:solidFill>
                <a:schemeClr val="lt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70" name="Google Shape;70;p13"/>
          <p:cNvSpPr txBox="1"/>
          <p:nvPr/>
        </p:nvSpPr>
        <p:spPr>
          <a:xfrm>
            <a:off x="1548750" y="3409447"/>
            <a:ext cx="1500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2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Kostenstruktur</a:t>
            </a:r>
            <a:endParaRPr sz="120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6124450" y="3409447"/>
            <a:ext cx="15009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2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Einnahmequelle</a:t>
            </a:r>
            <a:endParaRPr sz="1200">
              <a:solidFill>
                <a:schemeClr val="dk1"/>
              </a:solidFill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6094500" y="1652208"/>
            <a:ext cx="799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12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Kanäle</a:t>
            </a:r>
            <a:endParaRPr sz="120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5510364" y="59407"/>
            <a:ext cx="1982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" sz="12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Kundenbeziehungen</a:t>
            </a:r>
            <a:endParaRPr sz="1200">
              <a:latin typeface="Lexend Deca"/>
              <a:ea typeface="Lexend Deca"/>
              <a:cs typeface="Lexend Deca"/>
              <a:sym typeface="Lexend Deca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7426950" y="59407"/>
            <a:ext cx="15864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de" sz="1200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rPr>
              <a:t>Kundensegmente</a:t>
            </a:r>
            <a:endParaRPr sz="1200">
              <a:latin typeface="Lexend Deca"/>
              <a:ea typeface="Lexend Deca"/>
              <a:cs typeface="Lexend Deca"/>
              <a:sym typeface="Lexend Dec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